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739" r:id="rId2"/>
    <p:sldId id="2145704902" r:id="rId3"/>
    <p:sldId id="765" r:id="rId4"/>
    <p:sldId id="2145704864" r:id="rId5"/>
    <p:sldId id="416" r:id="rId6"/>
    <p:sldId id="2145704897" r:id="rId7"/>
    <p:sldId id="2145704898" r:id="rId8"/>
    <p:sldId id="2145704901" r:id="rId9"/>
    <p:sldId id="2145704900" r:id="rId10"/>
    <p:sldId id="31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149"/>
    <a:srgbClr val="3785F7"/>
    <a:srgbClr val="0A2249"/>
    <a:srgbClr val="27B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6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CFEC-2AB9-904C-8772-7F58C606CC76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18A6-AC49-964E-AF0E-32FB4C0470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04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26797-B784-3749-9683-115DF861814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62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1. “</a:t>
            </a:r>
            <a:r>
              <a:rPr lang="en-GB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PRAEVAorta2” analysis of non-contrast computed tomography scans of </a:t>
            </a:r>
            <a:r>
              <a:rPr lang="en-GB" sz="1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who underwent infra-renal endovascular aortic repair (n=246)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automatic volume segmentation appears with a red overlay on a non-contrast computed tomography scan (A : anterior, P : posterior)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Bland-Altman plots were used to calculate the agreement : 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the arterial phase (ground truth) and the non-contrast phase for the maximum aortic diameter (</a:t>
            </a:r>
            <a:r>
              <a:rPr lang="en-GB" sz="1200" i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GB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sz="12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the arterial phase (ground truth) and the non-contrast phase for the aneurysm sac volume (Vmax)</a:t>
            </a:r>
          </a:p>
          <a:p>
            <a:pPr marL="342900" lvl="0" indent="-342900">
              <a:buFont typeface="+mj-lt"/>
              <a:buAutoNum type="alphaUcPeriod"/>
            </a:pPr>
            <a:endParaRPr lang="en-GB" sz="1200" i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Results are given as </a:t>
            </a:r>
            <a:r>
              <a:rPr kumimoji="0" lang="en-US" altLang="fr-F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Mean</a:t>
            </a:r>
            <a:r>
              <a:rPr kumimoji="0" lang="en-US" altLang="fr-F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itchFamily="2" charset="2"/>
              </a:rPr>
              <a:t></a:t>
            </a:r>
            <a:r>
              <a:rPr kumimoji="0" lang="en-US" altLang="fr-F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SD</a:t>
            </a:r>
            <a:r>
              <a:rPr kumimoji="0" lang="en-US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kumimoji="0" lang="en-US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Calibri" panose="020F0502020204030204" pitchFamily="34" charset="0"/>
              <a:sym typeface="Symbol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itchFamily="2" charset="2"/>
              </a:rPr>
              <a:t>P values were calculated using a Wilcoxon matched-pairs signed rank test to compare venous or non-contrast phases to the ground truth (arterial phase)</a:t>
            </a:r>
            <a:endParaRPr kumimoji="0" lang="en-US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Calibri" panose="020F0502020204030204" pitchFamily="34" charset="0"/>
              <a:sym typeface="Symbol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itchFamily="2" charset="2"/>
              </a:rPr>
              <a:t>NA: not applicable</a:t>
            </a:r>
            <a:endParaRPr kumimoji="0" lang="en-US" altLang="fr-FR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Calibri" panose="020F0502020204030204" pitchFamily="34" charset="0"/>
              <a:sym typeface="Symbol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itchFamily="2" charset="2"/>
              </a:rPr>
              <a:t>*includes the time to read, upload, compute and receive</a:t>
            </a: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Symbol" pitchFamily="2" charset="2"/>
            </a:endParaRPr>
          </a:p>
          <a:p>
            <a:pPr marL="342900" lvl="0" indent="-342900">
              <a:buFont typeface="+mj-lt"/>
              <a:buAutoNum type="alphaU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DBCDD-05E4-3C48-BA4A-D90BC4C9AC2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7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C7DE8-E0E8-9244-A11F-A31225CAFE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9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C7DE8-E0E8-9244-A11F-A31225CAFE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4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C7DE8-E0E8-9244-A11F-A31225CAFE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1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C7DE8-E0E8-9244-A11F-A31225CAFEF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2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2B118-8336-DB4A-9CAC-4F4796D84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42B50D-0C27-944A-8457-136A3F9C0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1E2720-280D-E740-A62F-E3168F7D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7EA3A8-8B2E-C841-8959-9F6544AC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71C30-74C3-6543-91FA-C6EE4CDE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083BA-DCCA-7041-B3F7-DE571CB5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BE9B5C-D28F-6F4E-8771-10092CB8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19907-F51E-0C4A-A8D1-0EBB96C5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EF744-EE86-0F4A-A86A-76A1C0A0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438D8-8EAF-9748-A895-3887953E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38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CC2047-BB65-B545-A6CC-53E53DC3B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9FB2BD-C1B1-484A-A266-F7595912F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DB05E6-0D88-694A-A2A2-FA82B956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3F31B6-AA03-8942-BFFC-3B7EC56B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4358B5-B211-7244-9312-2B3A1A8F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62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9727"/>
            <a:ext cx="10639396" cy="437356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3536" y="6574157"/>
            <a:ext cx="8888097" cy="28384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989AAC"/>
                </a:solidFill>
              </a:defRPr>
            </a:lvl1pPr>
          </a:lstStyle>
          <a:p>
            <a:r>
              <a:rPr lang="en-US"/>
              <a:t>Inserm U1034 - University of Bordeaux  -  Société Française d'Angiogenèse - 15 mai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1633" y="6574157"/>
            <a:ext cx="1577271" cy="288653"/>
          </a:xfrm>
          <a:prstGeom prst="rect">
            <a:avLst/>
          </a:prstGeom>
        </p:spPr>
        <p:txBody>
          <a:bodyPr/>
          <a:lstStyle>
            <a:lvl1pPr algn="r">
              <a:defRPr sz="1100" b="0">
                <a:solidFill>
                  <a:srgbClr val="989AAC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1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Contenu-BleuN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D50D0EF9-9281-4A44-A1DB-E6B5A37A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4" y="620307"/>
            <a:ext cx="10738246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50" b="1" i="0">
                <a:solidFill>
                  <a:srgbClr val="000000"/>
                </a:solidFill>
                <a:latin typeface="Gilroy Bold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EC7EA2-8703-F446-B2E3-3E1ED78822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502" y="1002065"/>
            <a:ext cx="10738244" cy="2571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00" b="0" i="0">
                <a:latin typeface="Gilroy" pitchFamily="2" charset="77"/>
              </a:defRPr>
            </a:lvl1pPr>
          </a:lstStyle>
          <a:p>
            <a:pPr lvl="0"/>
            <a:r>
              <a:rPr lang="fr-FR" dirty="0"/>
              <a:t>Ajouter un sous-titre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FCD4FA68-4D2C-704E-9C7A-7F24D48799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502" y="1700784"/>
            <a:ext cx="10738244" cy="4311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>
                <a:latin typeface="Gilroy" pitchFamily="2" charset="77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559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112A6-CCE6-4744-B9CD-D1CA50AA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458337-0F7D-B646-9922-501F5B84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6EF0A6-411E-C040-A25A-21DC2377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61CC6-2C3A-BC49-AFBD-AA916425DD9A}"/>
              </a:ext>
            </a:extLst>
          </p:cNvPr>
          <p:cNvSpPr/>
          <p:nvPr userDrawn="1"/>
        </p:nvSpPr>
        <p:spPr>
          <a:xfrm>
            <a:off x="0" y="6804208"/>
            <a:ext cx="12192000" cy="45719"/>
          </a:xfrm>
          <a:prstGeom prst="rect">
            <a:avLst/>
          </a:prstGeom>
          <a:solidFill>
            <a:srgbClr val="092149"/>
          </a:solidFill>
          <a:ln>
            <a:solidFill>
              <a:srgbClr val="09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8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5E7AB-15A5-8F43-98C1-DFBD78E8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7039D7-81AD-834C-A83C-A49F2C0D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B77D5-A65B-6B47-AA3F-D73FD951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AA47C-5C23-DF41-B5B3-95074D66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6897B-9B63-1E44-B03E-A3CE1BEC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02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1803E-06C2-5F44-BC8F-4FC58CFF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08C601-3A33-354F-AFAF-96748F250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AEE178-0F82-0741-BA6A-28D8EDF3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9E882B-920A-AD4F-8307-E372BD03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ED4531-73D5-4343-BBBB-BB4FD5EE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690F68-287E-9441-9310-679125F8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1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0C5C3-DC79-D140-B9C4-AF911851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B392BA-3683-6443-BF8D-47F34B8A7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851B6C-5AE0-134E-9E69-739E82C2E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4BBF3E-5301-8945-94DC-6D2855E43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C2A0F2-E0EC-084E-B8E9-38CE7380D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76CEE7-2D49-0442-81FC-D75E80EC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2F66AA-40C6-EB4D-891F-66F2B813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08D2C45-7074-914D-BCBD-5DA6E0A6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49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A7BFC-FD1F-A94E-9FC3-6641C398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8EF8A7-429F-9140-9B26-BCA8037E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77B166-D2B4-304F-8557-D082A3C5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BD04F-F7DB-AD4C-8232-BE97126A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2BCE18-39F2-FD4A-BEFB-9EFC90A7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04EF7C-9FDA-7047-859B-C82BBD50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691D32-8090-9846-88A7-F99C869C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65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8AAB5-B225-E24E-BF6F-4EFEA3EB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A895A8-1483-8E41-AEAF-0C2CD1CF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3A861D-7750-084E-96C8-C81FF0603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B52A9C-9443-D741-8705-F6565273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FEF53E-E089-334D-B8D8-AE29611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344338-4241-D047-8810-2DCCBFE5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8914E-38E2-0343-89FF-EAF1A3FF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8406E7-4AA7-C44C-9EA1-208BE223D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8199D1-0589-3445-AF46-E422AD697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955494-3B69-3C45-9190-35125CF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D2D04A-C321-0546-8CF8-27AE5045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25651A-CDA3-B54F-BEC3-A53EC8B8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6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129A91-6A6E-0848-8E5D-FEA8EDC9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302B6-FE38-874E-AA7B-9477860C5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715107-833C-A949-A1C9-E8750CD3B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1134-8FA1-7047-AD34-0A2CB24201C4}" type="datetimeFigureOut">
              <a:rPr lang="fr-FR" smtClean="0"/>
              <a:t>14/04/2024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BD2F85-8571-524A-8F13-9FB1141C9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17EB01-C4BA-C849-B7BA-A7B04CAA4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2E5D-1991-0D47-876A-E51751B103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1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EEE5282-F572-8A4A-8C90-9C59B33C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324" y="3551389"/>
            <a:ext cx="3326477" cy="1862827"/>
          </a:xfrm>
          <a:prstGeom prst="rect">
            <a:avLst/>
          </a:prstGeom>
          <a:effectLst/>
        </p:spPr>
      </p:pic>
      <p:pic>
        <p:nvPicPr>
          <p:cNvPr id="1028" name="Picture 4" descr="Centre hospitalier universitaire de Bordeaux — Wikipédia">
            <a:extLst>
              <a:ext uri="{FF2B5EF4-FFF2-40B4-BE49-F238E27FC236}">
                <a16:creationId xmlns:a16="http://schemas.microsoft.com/office/drawing/2014/main" id="{F5E4211B-D0A2-873A-AE5F-D058241D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45" y="3551389"/>
            <a:ext cx="4025944" cy="20669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8534BE2-E005-6EC6-0DD8-7C48B02DED13}"/>
              </a:ext>
            </a:extLst>
          </p:cNvPr>
          <p:cNvSpPr txBox="1"/>
          <p:nvPr/>
        </p:nvSpPr>
        <p:spPr>
          <a:xfrm>
            <a:off x="-154693" y="5825249"/>
            <a:ext cx="6097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C. </a:t>
            </a:r>
            <a:r>
              <a:rPr lang="es-ES" b="1" dirty="0" err="1"/>
              <a:t>Caradu</a:t>
            </a:r>
            <a:r>
              <a:rPr lang="es-ES" b="1" dirty="0"/>
              <a:t>, E. Ducasse</a:t>
            </a:r>
            <a:endParaRPr lang="es-ES" sz="1800" b="1" dirty="0"/>
          </a:p>
          <a:p>
            <a:pPr marL="0" indent="0" algn="ctr">
              <a:buNone/>
            </a:pPr>
            <a:r>
              <a:rPr lang="es-ES" sz="1800" dirty="0" err="1"/>
              <a:t>Département</a:t>
            </a:r>
            <a:r>
              <a:rPr lang="es-ES" sz="1800" dirty="0"/>
              <a:t> de </a:t>
            </a:r>
            <a:r>
              <a:rPr lang="es-ES" sz="1800" dirty="0" err="1"/>
              <a:t>chirurgie</a:t>
            </a:r>
            <a:r>
              <a:rPr lang="es-ES" sz="1800" dirty="0"/>
              <a:t> </a:t>
            </a:r>
            <a:r>
              <a:rPr lang="es-ES" sz="1800" dirty="0" err="1"/>
              <a:t>vasculaire</a:t>
            </a:r>
            <a:r>
              <a:rPr lang="es-ES" sz="1800" dirty="0"/>
              <a:t>,</a:t>
            </a:r>
          </a:p>
          <a:p>
            <a:pPr marL="0" indent="0" algn="ctr">
              <a:buNone/>
            </a:pPr>
            <a:r>
              <a:rPr lang="es-ES" sz="1800" dirty="0"/>
              <a:t>CHU </a:t>
            </a:r>
            <a:r>
              <a:rPr lang="es-ES" sz="1800" dirty="0" err="1"/>
              <a:t>Bordeaux</a:t>
            </a:r>
            <a:r>
              <a:rPr lang="es-ES" sz="1800" dirty="0"/>
              <a:t>, France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1B1969D-CFB4-7F7E-3682-9EA73DE32826}"/>
              </a:ext>
            </a:extLst>
          </p:cNvPr>
          <p:cNvGrpSpPr/>
          <p:nvPr/>
        </p:nvGrpSpPr>
        <p:grpSpPr>
          <a:xfrm>
            <a:off x="0" y="0"/>
            <a:ext cx="12192000" cy="2894778"/>
            <a:chOff x="0" y="1167257"/>
            <a:chExt cx="12192000" cy="1681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D02B34-02FB-ED06-2443-8E3BFD110C9C}"/>
                </a:ext>
              </a:extLst>
            </p:cNvPr>
            <p:cNvSpPr/>
            <p:nvPr/>
          </p:nvSpPr>
          <p:spPr>
            <a:xfrm>
              <a:off x="0" y="1167257"/>
              <a:ext cx="12192000" cy="1581636"/>
            </a:xfrm>
            <a:prstGeom prst="rect">
              <a:avLst/>
            </a:prstGeom>
            <a:solidFill>
              <a:srgbClr val="0A224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77F9384-5D0A-FBD6-0C14-DC043E79B121}"/>
                </a:ext>
              </a:extLst>
            </p:cNvPr>
            <p:cNvSpPr txBox="1"/>
            <p:nvPr/>
          </p:nvSpPr>
          <p:spPr>
            <a:xfrm>
              <a:off x="1351056" y="1647984"/>
              <a:ext cx="883873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fr-FR" sz="36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IA pour l’imagerie aortique</a:t>
              </a:r>
            </a:p>
            <a:p>
              <a:pPr marL="0" indent="0" algn="ctr">
                <a:buNone/>
              </a:pPr>
              <a:r>
                <a:rPr lang="fr-FR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Détection, planning et suivi</a:t>
              </a:r>
              <a:r>
                <a:rPr lang="fr-FR" sz="36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des AAA</a:t>
              </a:r>
              <a:endParaRPr lang="fr-FR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0E4CB312-DB6F-DABC-2681-9C8E2D5E7893}"/>
              </a:ext>
            </a:extLst>
          </p:cNvPr>
          <p:cNvSpPr txBox="1"/>
          <p:nvPr/>
        </p:nvSpPr>
        <p:spPr>
          <a:xfrm>
            <a:off x="6096000" y="5918862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dirty="0"/>
              <a:t>F. Bernard, </a:t>
            </a:r>
            <a:r>
              <a:rPr lang="es-ES" dirty="0"/>
              <a:t>CEO</a:t>
            </a:r>
          </a:p>
          <a:p>
            <a:pPr marL="0" indent="0" algn="ctr">
              <a:buNone/>
            </a:pPr>
            <a:r>
              <a:rPr lang="es-ES" b="1" dirty="0"/>
              <a:t> D. Le Liepvre, </a:t>
            </a:r>
            <a:r>
              <a:rPr lang="es-ES" dirty="0"/>
              <a:t>Head </a:t>
            </a:r>
            <a:r>
              <a:rPr lang="es-ES" dirty="0" err="1"/>
              <a:t>of</a:t>
            </a:r>
            <a:r>
              <a:rPr lang="es-ES" dirty="0"/>
              <a:t> sales</a:t>
            </a:r>
          </a:p>
        </p:txBody>
      </p:sp>
    </p:spTree>
    <p:extLst>
      <p:ext uri="{BB962C8B-B14F-4D97-AF65-F5344CB8AC3E}">
        <p14:creationId xmlns:p14="http://schemas.microsoft.com/office/powerpoint/2010/main" val="80216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0DEB75A-660C-8E47-AD23-92F607CF238A}"/>
              </a:ext>
            </a:extLst>
          </p:cNvPr>
          <p:cNvSpPr txBox="1"/>
          <p:nvPr/>
        </p:nvSpPr>
        <p:spPr>
          <a:xfrm>
            <a:off x="305918" y="1529150"/>
            <a:ext cx="119058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L’automatisation et la standardisation de la mesure via l’IA permet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Pour le </a:t>
            </a:r>
            <a:r>
              <a:rPr lang="fr-FR" b="1" dirty="0">
                <a:solidFill>
                  <a:srgbClr val="3785F7"/>
                </a:solidFill>
              </a:rPr>
              <a:t>diagnostic</a:t>
            </a:r>
            <a:r>
              <a:rPr lang="fr-FR" b="1" dirty="0"/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De faciliter la détection fortuite des anomalies aortiques (AAA,…)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Pour la </a:t>
            </a:r>
            <a:r>
              <a:rPr lang="fr-FR" b="1" dirty="0">
                <a:solidFill>
                  <a:srgbClr val="3785F7"/>
                </a:solidFill>
              </a:rPr>
              <a:t>planification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Pré-positionner les mesures importantes et quantifier les risques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Pour le </a:t>
            </a:r>
            <a:r>
              <a:rPr lang="fr-FR" b="1" dirty="0">
                <a:solidFill>
                  <a:srgbClr val="3785F7"/>
                </a:solidFill>
              </a:rPr>
              <a:t>suivi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Calculer le volume = meilleure valeur prédictive vs </a:t>
            </a:r>
            <a:r>
              <a:rPr lang="fr-FR" dirty="0" err="1"/>
              <a:t>Dmax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Détecter les endofuites, et prédire les complications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Evaluer de nouveaux critères qui semblent pertinents à suivre en routine: collets proximaux</a:t>
            </a:r>
            <a:br>
              <a:rPr lang="fr-FR" sz="2800" dirty="0"/>
            </a:b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5CDF2F2-608B-F390-C016-B610F97E9CE9}"/>
              </a:ext>
            </a:extLst>
          </p:cNvPr>
          <p:cNvSpPr txBox="1">
            <a:spLocks/>
          </p:cNvSpPr>
          <p:nvPr/>
        </p:nvSpPr>
        <p:spPr>
          <a:xfrm>
            <a:off x="124979" y="1930159"/>
            <a:ext cx="11519338" cy="2147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dirty="0">
              <a:solidFill>
                <a:srgbClr val="0A22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DA85DCA-EA73-CC06-9042-E2B1CB82068F}"/>
              </a:ext>
            </a:extLst>
          </p:cNvPr>
          <p:cNvGrpSpPr/>
          <p:nvPr/>
        </p:nvGrpSpPr>
        <p:grpSpPr>
          <a:xfrm>
            <a:off x="19753" y="0"/>
            <a:ext cx="12192000" cy="895662"/>
            <a:chOff x="0" y="0"/>
            <a:chExt cx="12192000" cy="89566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03F402B-2D9B-3510-55EA-32A67B63B4D6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D8FC74-BDFA-4521-0BC9-087B634D9B4A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FE4FFF9-C6D4-72C6-2055-3FCEF6B7D0A6}"/>
                  </a:ext>
                </a:extLst>
              </p:cNvPr>
              <p:cNvSpPr txBox="1"/>
              <p:nvPr/>
            </p:nvSpPr>
            <p:spPr>
              <a:xfrm>
                <a:off x="1634259" y="1514185"/>
                <a:ext cx="8838733" cy="81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400" b="1" dirty="0">
                    <a:solidFill>
                      <a:schemeClr val="bg1"/>
                    </a:solidFill>
                    <a:latin typeface="+mn-lt"/>
                  </a:rPr>
                  <a:t>Conclusion</a:t>
                </a:r>
                <a:endParaRPr lang="fr-FR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E02637F5-8580-BB7E-CCF6-836FAA1BD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Nurea - Bordeaux Technowest">
              <a:extLst>
                <a:ext uri="{FF2B5EF4-FFF2-40B4-BE49-F238E27FC236}">
                  <a16:creationId xmlns:a16="http://schemas.microsoft.com/office/drawing/2014/main" id="{0C33E69B-05CC-536D-9A64-9D292BF22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F83A777-1541-29E3-E603-23275B9A832A}"/>
              </a:ext>
            </a:extLst>
          </p:cNvPr>
          <p:cNvGrpSpPr/>
          <p:nvPr/>
        </p:nvGrpSpPr>
        <p:grpSpPr>
          <a:xfrm>
            <a:off x="0" y="5655543"/>
            <a:ext cx="12149342" cy="1569660"/>
            <a:chOff x="812800" y="1068800"/>
            <a:chExt cx="10226200" cy="27718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009E2B0-F69A-C73A-3FF5-682CE16C8AF8}"/>
                </a:ext>
              </a:extLst>
            </p:cNvPr>
            <p:cNvSpPr/>
            <p:nvPr/>
          </p:nvSpPr>
          <p:spPr>
            <a:xfrm>
              <a:off x="812800" y="1167255"/>
              <a:ext cx="10226200" cy="1951509"/>
            </a:xfrm>
            <a:prstGeom prst="rect">
              <a:avLst/>
            </a:prstGeom>
            <a:solidFill>
              <a:srgbClr val="0A224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63CC1B5-A2DD-FC2C-0218-D819D793F53B}"/>
                </a:ext>
              </a:extLst>
            </p:cNvPr>
            <p:cNvSpPr txBox="1"/>
            <p:nvPr/>
          </p:nvSpPr>
          <p:spPr>
            <a:xfrm>
              <a:off x="1770680" y="1068800"/>
              <a:ext cx="8838733" cy="2771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IA = une aide importante pour la pratique clinique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bg1"/>
                  </a:solidFill>
                </a:rPr>
                <a:t>Plus de patients et de scans analysés, un suivi facilité et plus rapide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bg1"/>
                  </a:solidFill>
                </a:rPr>
                <a:t>Détecter plus précocement les patients à risque de rupture ou de réintervention même à partir de scanners non dédiés / non injectés</a:t>
              </a:r>
            </a:p>
            <a:p>
              <a:pPr marL="0" indent="0" algn="ctr">
                <a:buNone/>
              </a:pPr>
              <a:endPara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08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EF719B9B-EFB0-0597-296B-9B43E8BDE200}"/>
              </a:ext>
            </a:extLst>
          </p:cNvPr>
          <p:cNvGrpSpPr/>
          <p:nvPr/>
        </p:nvGrpSpPr>
        <p:grpSpPr>
          <a:xfrm>
            <a:off x="386522" y="3949380"/>
            <a:ext cx="3292169" cy="2709682"/>
            <a:chOff x="8646192" y="1738724"/>
            <a:chExt cx="2663905" cy="3344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 : coins arrondis 116">
              <a:extLst>
                <a:ext uri="{FF2B5EF4-FFF2-40B4-BE49-F238E27FC236}">
                  <a16:creationId xmlns:a16="http://schemas.microsoft.com/office/drawing/2014/main" id="{D7955E2A-E8DD-6FB7-88BE-ED8C47143A01}"/>
                </a:ext>
              </a:extLst>
            </p:cNvPr>
            <p:cNvSpPr/>
            <p:nvPr/>
          </p:nvSpPr>
          <p:spPr>
            <a:xfrm>
              <a:off x="8646192" y="1738724"/>
              <a:ext cx="2663905" cy="3344527"/>
            </a:xfrm>
            <a:prstGeom prst="roundRect">
              <a:avLst>
                <a:gd name="adj" fmla="val 495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Raleway" pitchFamily="2" charset="77"/>
              </a:endParaRPr>
            </a:p>
          </p:txBody>
        </p:sp>
        <p:sp>
          <p:nvSpPr>
            <p:cNvPr id="11" name="Google Shape;1032;p36">
              <a:extLst>
                <a:ext uri="{FF2B5EF4-FFF2-40B4-BE49-F238E27FC236}">
                  <a16:creationId xmlns:a16="http://schemas.microsoft.com/office/drawing/2014/main" id="{3744E766-5D4B-C411-D77E-33992E43BA12}"/>
                </a:ext>
              </a:extLst>
            </p:cNvPr>
            <p:cNvSpPr txBox="1"/>
            <p:nvPr/>
          </p:nvSpPr>
          <p:spPr>
            <a:xfrm>
              <a:off x="8657619" y="1931556"/>
              <a:ext cx="2641050" cy="289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45697" rIns="91419" bIns="45697" anchor="t" anchorCtr="0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400" b="1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Le </a:t>
              </a:r>
              <a:r>
                <a:rPr lang="en-US" sz="1400" b="1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défi</a:t>
              </a:r>
              <a:r>
                <a:rPr lang="en-US" sz="1400" b="1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de la </a:t>
              </a:r>
              <a:r>
                <a:rPr lang="en-US" sz="1400" b="1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qualité</a:t>
              </a:r>
              <a:r>
                <a:rPr lang="en-US" sz="1400" b="1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de la donnée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400" b="1" dirty="0">
                <a:solidFill>
                  <a:srgbClr val="092148"/>
                </a:solidFill>
                <a:ea typeface="Avenir"/>
                <a:cs typeface="Calibri" panose="020F0502020204030204" pitchFamily="34" charset="0"/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Les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modèles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d’entrainement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utilisés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pour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développer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les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algorithmes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d’IA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sont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fortement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dépendants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de la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qualité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des images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médicales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et de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leur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labelisation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.</a:t>
              </a:r>
              <a:endParaRPr lang="en-US" sz="1100" dirty="0">
                <a:solidFill>
                  <a:srgbClr val="092148"/>
                </a:solidFill>
                <a:ea typeface="Avenir"/>
                <a:cs typeface="Calibri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100" dirty="0">
                <a:solidFill>
                  <a:srgbClr val="092148"/>
                </a:solidFill>
                <a:ea typeface="Avenir"/>
                <a:cs typeface="Calibri" panose="020F0502020204030204" pitchFamily="34" charset="0"/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Chez </a:t>
              </a:r>
              <a:r>
                <a:rPr lang="en-US" sz="1100" b="1" dirty="0" err="1">
                  <a:solidFill>
                    <a:srgbClr val="3785F7"/>
                  </a:solidFill>
                  <a:ea typeface="Avenir"/>
                  <a:cs typeface="Calibri"/>
                  <a:sym typeface="Avenir"/>
                </a:rPr>
                <a:t>Nurea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, le parti pris </a:t>
              </a:r>
              <a:r>
                <a:rPr lang="en-US" sz="1100" b="1" dirty="0" err="1">
                  <a:solidFill>
                    <a:srgbClr val="3785F7"/>
                  </a:solidFill>
                  <a:ea typeface="Avenir"/>
                  <a:cs typeface="Calibri"/>
                  <a:sym typeface="Avenir"/>
                </a:rPr>
                <a:t>d’entrainer</a:t>
              </a:r>
              <a:r>
                <a:rPr lang="en-US" sz="1100" b="1" dirty="0">
                  <a:solidFill>
                    <a:srgbClr val="3785F7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b="1" dirty="0" err="1">
                  <a:solidFill>
                    <a:srgbClr val="3785F7"/>
                  </a:solidFill>
                  <a:ea typeface="Avenir"/>
                  <a:cs typeface="Calibri"/>
                  <a:sym typeface="Avenir"/>
                </a:rPr>
                <a:t>l’algorithme</a:t>
              </a:r>
              <a:r>
                <a:rPr lang="en-US" sz="1100" b="1" dirty="0">
                  <a:solidFill>
                    <a:srgbClr val="3785F7"/>
                  </a:solidFill>
                  <a:ea typeface="Avenir"/>
                  <a:cs typeface="Calibri"/>
                  <a:sym typeface="Avenir"/>
                </a:rPr>
                <a:t> sur des données de routine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(et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donc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moins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qualitative)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s’est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relevé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payant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: bien que la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labelisation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soit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plus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chronophage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, les performances de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l’IA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sont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au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rendez-vous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,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même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pour des scans de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moins</a:t>
              </a:r>
              <a:r>
                <a:rPr lang="en-US" sz="1100" dirty="0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 bonne </a:t>
              </a:r>
              <a:r>
                <a:rPr lang="en-US" sz="1100" dirty="0" err="1">
                  <a:solidFill>
                    <a:srgbClr val="092148"/>
                  </a:solidFill>
                  <a:ea typeface="Avenir"/>
                  <a:cs typeface="Calibri"/>
                  <a:sym typeface="Avenir"/>
                </a:rPr>
                <a:t>qualité</a:t>
              </a:r>
              <a:endParaRPr lang="en-US" sz="1400" b="1" dirty="0">
                <a:solidFill>
                  <a:srgbClr val="092148"/>
                </a:solidFill>
                <a:ea typeface="Avenir"/>
                <a:cs typeface="Calibri"/>
                <a:sym typeface="Avenir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0ECE543-64F5-2581-83BF-0C1F1404E297}"/>
              </a:ext>
            </a:extLst>
          </p:cNvPr>
          <p:cNvGrpSpPr/>
          <p:nvPr/>
        </p:nvGrpSpPr>
        <p:grpSpPr>
          <a:xfrm>
            <a:off x="8261428" y="3949380"/>
            <a:ext cx="3544050" cy="2709682"/>
            <a:chOff x="4626844" y="2527982"/>
            <a:chExt cx="2663905" cy="3010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 : coins arrondis 121">
              <a:extLst>
                <a:ext uri="{FF2B5EF4-FFF2-40B4-BE49-F238E27FC236}">
                  <a16:creationId xmlns:a16="http://schemas.microsoft.com/office/drawing/2014/main" id="{F32130B0-DDA3-D745-ABA8-7A7F551E8A92}"/>
                </a:ext>
              </a:extLst>
            </p:cNvPr>
            <p:cNvSpPr/>
            <p:nvPr/>
          </p:nvSpPr>
          <p:spPr>
            <a:xfrm>
              <a:off x="4626844" y="2527982"/>
              <a:ext cx="2663905" cy="3010963"/>
            </a:xfrm>
            <a:prstGeom prst="roundRect">
              <a:avLst>
                <a:gd name="adj" fmla="val 495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atin typeface="Raleway" pitchFamily="2" charset="77"/>
                </a:rPr>
                <a:t>v</a:t>
              </a:r>
            </a:p>
          </p:txBody>
        </p:sp>
        <p:sp>
          <p:nvSpPr>
            <p:cNvPr id="13" name="Google Shape;1032;p36">
              <a:extLst>
                <a:ext uri="{FF2B5EF4-FFF2-40B4-BE49-F238E27FC236}">
                  <a16:creationId xmlns:a16="http://schemas.microsoft.com/office/drawing/2014/main" id="{9505A44B-8751-F289-3A57-FC8A2B0F85CC}"/>
                </a:ext>
              </a:extLst>
            </p:cNvPr>
            <p:cNvSpPr txBox="1"/>
            <p:nvPr/>
          </p:nvSpPr>
          <p:spPr>
            <a:xfrm>
              <a:off x="4626844" y="2648608"/>
              <a:ext cx="2519702" cy="2177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45697" rIns="91419" bIns="45697" anchor="t" anchorCtr="0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400" b="1" dirty="0">
                  <a:solidFill>
                    <a:srgbClr val="092148"/>
                  </a:solidFill>
                  <a:sym typeface="Avenir"/>
                </a:rPr>
                <a:t>Le </a:t>
              </a:r>
              <a:r>
                <a:rPr lang="en-US" sz="1400" b="1" dirty="0" err="1">
                  <a:solidFill>
                    <a:srgbClr val="092148"/>
                  </a:solidFill>
                  <a:sym typeface="Avenir"/>
                </a:rPr>
                <a:t>défi</a:t>
              </a:r>
              <a:r>
                <a:rPr lang="en-US" sz="1400" b="1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400" b="1" dirty="0" err="1">
                  <a:solidFill>
                    <a:srgbClr val="092148"/>
                  </a:solidFill>
                  <a:sym typeface="Avenir"/>
                </a:rPr>
                <a:t>opérationnel</a:t>
              </a:r>
              <a:endParaRPr lang="en-US" sz="1400" b="1" dirty="0">
                <a:solidFill>
                  <a:srgbClr val="092148"/>
                </a:solidFill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100" dirty="0">
                <a:solidFill>
                  <a:srgbClr val="092148"/>
                </a:solidFill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Le manque de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ressource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hospitalière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,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notamment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au sein des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fonctions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supports (DSI…),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reste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un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défi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important pour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permettre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une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mise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en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place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rapide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des solutions et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leur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utilisation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sécurisée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par les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médecins</a:t>
              </a:r>
              <a:endParaRPr lang="en-US" sz="1100" dirty="0">
                <a:solidFill>
                  <a:srgbClr val="092148"/>
                </a:solidFill>
                <a:ea typeface="Calibri"/>
                <a:cs typeface="Calibri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100" dirty="0">
                <a:solidFill>
                  <a:srgbClr val="092148"/>
                </a:solidFill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Chez </a:t>
              </a:r>
              <a:r>
                <a:rPr lang="en-US" sz="1100" b="1" dirty="0" err="1">
                  <a:solidFill>
                    <a:srgbClr val="3785F7"/>
                  </a:solidFill>
                  <a:sym typeface="Avenir"/>
                </a:rPr>
                <a:t>Nurea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, la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contractualisation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avec des </a:t>
              </a:r>
              <a:r>
                <a:rPr lang="en-US" sz="1100" b="1" dirty="0" err="1">
                  <a:solidFill>
                    <a:srgbClr val="3785F7"/>
                  </a:solidFill>
                  <a:sym typeface="Avenir"/>
                </a:rPr>
                <a:t>partenaires</a:t>
              </a:r>
              <a:r>
                <a:rPr lang="en-US" sz="1100" b="1" dirty="0">
                  <a:solidFill>
                    <a:srgbClr val="3785F7"/>
                  </a:solidFill>
                  <a:sym typeface="Avenir"/>
                </a:rPr>
                <a:t> déjà </a:t>
              </a:r>
              <a:r>
                <a:rPr lang="en-US" sz="1100" b="1" dirty="0" err="1">
                  <a:solidFill>
                    <a:srgbClr val="3785F7"/>
                  </a:solidFill>
                  <a:sym typeface="Avenir"/>
                </a:rPr>
                <a:t>installés</a:t>
              </a:r>
              <a:r>
                <a:rPr lang="en-US" sz="1100" dirty="0">
                  <a:solidFill>
                    <a:srgbClr val="3785F7"/>
                  </a:solidFill>
                  <a:sym typeface="Avenir"/>
                </a:rPr>
                <a:t> 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dans les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hôpitaux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permet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de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fortement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accélérer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ces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sym typeface="Avenir"/>
                </a:rPr>
                <a:t>intégrations</a:t>
              </a:r>
              <a:r>
                <a:rPr lang="en-US" sz="1100" dirty="0">
                  <a:solidFill>
                    <a:srgbClr val="092148"/>
                  </a:solidFill>
                  <a:sym typeface="Avenir"/>
                </a:rPr>
                <a:t>.</a:t>
              </a:r>
              <a:endParaRPr lang="en-US" sz="1100" dirty="0">
                <a:solidFill>
                  <a:srgbClr val="092148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08E938A-6E5F-57CC-14A3-03CF0379EB82}"/>
              </a:ext>
            </a:extLst>
          </p:cNvPr>
          <p:cNvGrpSpPr/>
          <p:nvPr/>
        </p:nvGrpSpPr>
        <p:grpSpPr>
          <a:xfrm>
            <a:off x="4441689" y="3926106"/>
            <a:ext cx="3454066" cy="2732956"/>
            <a:chOff x="629903" y="1928449"/>
            <a:chExt cx="2663905" cy="33445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ctangle : coins arrondis 121">
              <a:extLst>
                <a:ext uri="{FF2B5EF4-FFF2-40B4-BE49-F238E27FC236}">
                  <a16:creationId xmlns:a16="http://schemas.microsoft.com/office/drawing/2014/main" id="{16F4DB89-DD4E-9E3A-6CC9-A8FF3C6341DF}"/>
                </a:ext>
              </a:extLst>
            </p:cNvPr>
            <p:cNvSpPr/>
            <p:nvPr/>
          </p:nvSpPr>
          <p:spPr>
            <a:xfrm>
              <a:off x="629903" y="1928449"/>
              <a:ext cx="2663905" cy="3344527"/>
            </a:xfrm>
            <a:prstGeom prst="roundRect">
              <a:avLst>
                <a:gd name="adj" fmla="val 495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atin typeface="Raleway" pitchFamily="2" charset="77"/>
                </a:rPr>
                <a:t> </a:t>
              </a:r>
            </a:p>
          </p:txBody>
        </p:sp>
        <p:sp>
          <p:nvSpPr>
            <p:cNvPr id="15" name="Google Shape;1032;p36">
              <a:extLst>
                <a:ext uri="{FF2B5EF4-FFF2-40B4-BE49-F238E27FC236}">
                  <a16:creationId xmlns:a16="http://schemas.microsoft.com/office/drawing/2014/main" id="{25D1F7CC-1CA3-BA46-C657-341A39FCE516}"/>
                </a:ext>
              </a:extLst>
            </p:cNvPr>
            <p:cNvSpPr txBox="1"/>
            <p:nvPr/>
          </p:nvSpPr>
          <p:spPr>
            <a:xfrm>
              <a:off x="675149" y="2026480"/>
              <a:ext cx="2573412" cy="2875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45697" rIns="91419" bIns="45697" anchor="t" anchorCtr="0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400" b="1" dirty="0">
                  <a:solidFill>
                    <a:srgbClr val="092148"/>
                  </a:solidFill>
                  <a:cs typeface="Calibri" panose="020F0502020204030204" pitchFamily="34" charset="0"/>
                  <a:sym typeface="Avenir"/>
                </a:rPr>
                <a:t>Le </a:t>
              </a:r>
              <a:r>
                <a:rPr lang="en-US" sz="1400" b="1" dirty="0" err="1">
                  <a:solidFill>
                    <a:srgbClr val="092148"/>
                  </a:solidFill>
                  <a:cs typeface="Calibri" panose="020F0502020204030204" pitchFamily="34" charset="0"/>
                  <a:sym typeface="Avenir"/>
                </a:rPr>
                <a:t>défi</a:t>
              </a:r>
              <a:r>
                <a:rPr lang="en-US" sz="1400" b="1" dirty="0">
                  <a:solidFill>
                    <a:srgbClr val="092148"/>
                  </a:solidFill>
                  <a:cs typeface="Calibri" panose="020F0502020204030204" pitchFamily="34" charset="0"/>
                  <a:sym typeface="Avenir"/>
                </a:rPr>
                <a:t> </a:t>
              </a:r>
              <a:r>
                <a:rPr lang="en-US" sz="1400" b="1" dirty="0" err="1">
                  <a:solidFill>
                    <a:srgbClr val="092148"/>
                  </a:solidFill>
                  <a:cs typeface="Calibri" panose="020F0502020204030204" pitchFamily="34" charset="0"/>
                  <a:sym typeface="Avenir"/>
                </a:rPr>
                <a:t>réglementaire</a:t>
              </a:r>
              <a:endParaRPr lang="en-US" sz="1400" b="1" dirty="0">
                <a:solidFill>
                  <a:srgbClr val="092148"/>
                </a:solidFill>
                <a:cs typeface="Calibri" panose="020F0502020204030204" pitchFamily="34" charset="0"/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100" dirty="0">
                <a:solidFill>
                  <a:srgbClr val="092148"/>
                </a:solidFill>
                <a:cs typeface="Calibri" panose="020F0502020204030204" pitchFamily="34" charset="0"/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Suite à la mise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en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place du nouveau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réglement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sur les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dispositifs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médicaux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en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2021, un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goulot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d’étranglement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s’est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créé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pour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recertificier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l’ensemble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des DM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européens</a:t>
              </a:r>
              <a:endParaRPr lang="en-US" sz="1100" dirty="0">
                <a:solidFill>
                  <a:srgbClr val="092148"/>
                </a:solidFill>
                <a:cs typeface="Calibri"/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100" dirty="0">
                <a:solidFill>
                  <a:srgbClr val="092148"/>
                </a:solidFill>
                <a:cs typeface="Calibri" panose="020F0502020204030204" pitchFamily="34" charset="0"/>
                <a:sym typeface="Avenir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BSI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ayant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été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l’un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des premiers ON à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pouvoir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délivrer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ce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certificat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,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Nurea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a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bénéficié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d’une</a:t>
              </a:r>
              <a:r>
                <a:rPr lang="en-US" sz="1100" b="1" dirty="0">
                  <a:solidFill>
                    <a:srgbClr val="3785F7"/>
                  </a:solidFill>
                  <a:cs typeface="Calibri"/>
                  <a:sym typeface="Avenir"/>
                </a:rPr>
                <a:t>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procédure</a:t>
              </a:r>
              <a:r>
                <a:rPr lang="en-US" sz="1100" b="1" dirty="0">
                  <a:solidFill>
                    <a:srgbClr val="3785F7"/>
                  </a:solidFill>
                  <a:cs typeface="Calibri"/>
                  <a:sym typeface="Avenir"/>
                </a:rPr>
                <a:t>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facilitée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pour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l’attribution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de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ce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</a:t>
              </a:r>
              <a:r>
                <a:rPr lang="en-US" sz="1100" dirty="0" err="1">
                  <a:solidFill>
                    <a:srgbClr val="092148"/>
                  </a:solidFill>
                  <a:cs typeface="Calibri"/>
                  <a:sym typeface="Avenir"/>
                </a:rPr>
                <a:t>marquage</a:t>
              </a:r>
              <a:r>
                <a:rPr lang="en-US" sz="1100" dirty="0">
                  <a:solidFill>
                    <a:srgbClr val="092148"/>
                  </a:solidFill>
                  <a:cs typeface="Calibri"/>
                  <a:sym typeface="Avenir"/>
                </a:rPr>
                <a:t> : </a:t>
              </a:r>
              <a:endParaRPr lang="en-US" sz="1100" dirty="0">
                <a:solidFill>
                  <a:srgbClr val="092148"/>
                </a:solidFill>
                <a:ea typeface="Calibri"/>
                <a:cs typeface="Calibri" panose="020F0502020204030204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endParaRPr lang="en-US" sz="1100" dirty="0">
                <a:solidFill>
                  <a:srgbClr val="092148"/>
                </a:solidFill>
                <a:cs typeface="Calibri" panose="020F0502020204030204" pitchFamily="34" charset="0"/>
                <a:sym typeface="Wingdings" pitchFamily="2" charset="2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1100" b="1" dirty="0">
                  <a:solidFill>
                    <a:srgbClr val="3785F7"/>
                  </a:solidFill>
                  <a:cs typeface="Calibri"/>
                  <a:sym typeface="Wingdings" pitchFamily="2" charset="2"/>
                </a:rPr>
                <a:t> </a:t>
              </a:r>
              <a:r>
                <a:rPr lang="en-US" sz="1100" b="1" dirty="0">
                  <a:solidFill>
                    <a:srgbClr val="3785F7"/>
                  </a:solidFill>
                  <a:cs typeface="Calibri"/>
                  <a:sym typeface="Avenir"/>
                </a:rPr>
                <a:t>9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mois</a:t>
              </a:r>
              <a:r>
                <a:rPr lang="en-US" sz="1100" b="1" dirty="0">
                  <a:solidFill>
                    <a:srgbClr val="3785F7"/>
                  </a:solidFill>
                  <a:cs typeface="Calibri"/>
                  <a:sym typeface="Avenir"/>
                </a:rPr>
                <a:t> au lieu de 12 à 18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mois</a:t>
              </a:r>
              <a:r>
                <a:rPr lang="en-US" sz="1100" b="1" dirty="0">
                  <a:solidFill>
                    <a:srgbClr val="3785F7"/>
                  </a:solidFill>
                  <a:cs typeface="Calibri"/>
                  <a:sym typeface="Avenir"/>
                </a:rPr>
                <a:t>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en</a:t>
              </a:r>
              <a:r>
                <a:rPr lang="en-US" sz="1100" b="1" dirty="0">
                  <a:solidFill>
                    <a:srgbClr val="3785F7"/>
                  </a:solidFill>
                  <a:cs typeface="Calibri"/>
                  <a:sym typeface="Avenir"/>
                </a:rPr>
                <a:t> </a:t>
              </a:r>
              <a:r>
                <a:rPr lang="en-US" sz="1100" b="1" dirty="0" err="1">
                  <a:solidFill>
                    <a:srgbClr val="3785F7"/>
                  </a:solidFill>
                  <a:cs typeface="Calibri"/>
                  <a:sym typeface="Avenir"/>
                </a:rPr>
                <a:t>moyenne</a:t>
              </a:r>
              <a:endParaRPr lang="en-US" sz="1100" b="1" dirty="0">
                <a:solidFill>
                  <a:srgbClr val="3785F7"/>
                </a:solidFill>
                <a:cs typeface="Calibri"/>
                <a:sym typeface="Avenir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D276FB0F-744F-D8F1-4186-C0CD216426E7}"/>
              </a:ext>
            </a:extLst>
          </p:cNvPr>
          <p:cNvGrpSpPr/>
          <p:nvPr/>
        </p:nvGrpSpPr>
        <p:grpSpPr>
          <a:xfrm>
            <a:off x="0" y="0"/>
            <a:ext cx="12192000" cy="895662"/>
            <a:chOff x="0" y="0"/>
            <a:chExt cx="12192000" cy="89566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76D1014-D669-BBED-1884-D3E88D529094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6B4CCC-C2C6-D68E-245A-6DB8BDEF0A35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94A25E6-EA81-0730-AE66-CAE21C0FA581}"/>
                  </a:ext>
                </a:extLst>
              </p:cNvPr>
              <p:cNvSpPr txBox="1"/>
              <p:nvPr/>
            </p:nvSpPr>
            <p:spPr>
              <a:xfrm>
                <a:off x="1676633" y="1518557"/>
                <a:ext cx="8838733" cy="81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400" b="1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De multiples challenges relevés avec succès depuis 2018</a:t>
                </a:r>
                <a:endParaRPr lang="fr-FR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38CB3776-B676-2A42-553C-DF7EB8CC9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Nurea - Bordeaux Technowest">
              <a:extLst>
                <a:ext uri="{FF2B5EF4-FFF2-40B4-BE49-F238E27FC236}">
                  <a16:creationId xmlns:a16="http://schemas.microsoft.com/office/drawing/2014/main" id="{D88B08E2-4919-D7EA-0E89-178F371A1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7EC54609-3297-F502-EFB0-D1514DB0F762}"/>
              </a:ext>
            </a:extLst>
          </p:cNvPr>
          <p:cNvGrpSpPr/>
          <p:nvPr/>
        </p:nvGrpSpPr>
        <p:grpSpPr>
          <a:xfrm>
            <a:off x="211718" y="1039931"/>
            <a:ext cx="11628855" cy="1784377"/>
            <a:chOff x="211718" y="1039931"/>
            <a:chExt cx="11628855" cy="1784377"/>
          </a:xfrm>
          <a:effectLst/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DA134D84-2AFF-86A1-31CF-98D0061EE544}"/>
                </a:ext>
              </a:extLst>
            </p:cNvPr>
            <p:cNvGrpSpPr/>
            <p:nvPr/>
          </p:nvGrpSpPr>
          <p:grpSpPr>
            <a:xfrm>
              <a:off x="211718" y="1039931"/>
              <a:ext cx="11628855" cy="1784377"/>
              <a:chOff x="207904" y="918939"/>
              <a:chExt cx="11668087" cy="1784377"/>
            </a:xfrm>
          </p:grpSpPr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3E855976-8382-9C8B-559C-E16FB1123ADB}"/>
                  </a:ext>
                </a:extLst>
              </p:cNvPr>
              <p:cNvGrpSpPr/>
              <p:nvPr/>
            </p:nvGrpSpPr>
            <p:grpSpPr>
              <a:xfrm>
                <a:off x="207904" y="918939"/>
                <a:ext cx="11269751" cy="1784377"/>
                <a:chOff x="211705" y="975747"/>
                <a:chExt cx="11269751" cy="1784377"/>
              </a:xfrm>
            </p:grpSpPr>
            <p:grpSp>
              <p:nvGrpSpPr>
                <p:cNvPr id="2" name="Groupe 1">
                  <a:extLst>
                    <a:ext uri="{FF2B5EF4-FFF2-40B4-BE49-F238E27FC236}">
                      <a16:creationId xmlns:a16="http://schemas.microsoft.com/office/drawing/2014/main" id="{708F5FA9-B3D0-30E0-4858-B6351BBC29A8}"/>
                    </a:ext>
                  </a:extLst>
                </p:cNvPr>
                <p:cNvGrpSpPr/>
                <p:nvPr/>
              </p:nvGrpSpPr>
              <p:grpSpPr>
                <a:xfrm>
                  <a:off x="211705" y="975747"/>
                  <a:ext cx="11269751" cy="1784377"/>
                  <a:chOff x="1454607" y="1497495"/>
                  <a:chExt cx="10194211" cy="1784377"/>
                </a:xfrm>
              </p:grpSpPr>
              <p:cxnSp>
                <p:nvCxnSpPr>
                  <p:cNvPr id="3" name="Straight Connector 43">
                    <a:extLst>
                      <a:ext uri="{FF2B5EF4-FFF2-40B4-BE49-F238E27FC236}">
                        <a16:creationId xmlns:a16="http://schemas.microsoft.com/office/drawing/2014/main" id="{C593827E-C375-63E9-636A-4AF59D0DD6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26559" y="2221941"/>
                    <a:ext cx="9622259" cy="11311"/>
                  </a:xfrm>
                  <a:prstGeom prst="line">
                    <a:avLst/>
                  </a:prstGeom>
                  <a:ln w="19050">
                    <a:solidFill>
                      <a:srgbClr val="092149"/>
                    </a:solidFill>
                    <a:headEnd type="oval" w="lg" len="lg"/>
                    <a:tailEnd type="arrow" w="med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63B8F8C4-058E-EA7D-8C0F-0721457293BE}"/>
                      </a:ext>
                    </a:extLst>
                  </p:cNvPr>
                  <p:cNvSpPr/>
                  <p:nvPr/>
                </p:nvSpPr>
                <p:spPr>
                  <a:xfrm>
                    <a:off x="1454607" y="1497495"/>
                    <a:ext cx="1143904" cy="646331"/>
                  </a:xfrm>
                  <a:prstGeom prst="rect">
                    <a:avLst/>
                  </a:prstGeom>
                </p:spPr>
                <p:txBody>
                  <a:bodyPr wrap="none" rIns="0" anchor="ctr">
                    <a:spAutoFit/>
                  </a:bodyPr>
                  <a:lstStyle/>
                  <a:p>
                    <a:pPr lvl="0" algn="ctr"/>
                    <a:r>
                      <a:rPr lang="en-US" sz="3600" b="1" dirty="0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2018</a:t>
                    </a:r>
                    <a:endParaRPr lang="en-US" sz="3600" dirty="0">
                      <a:solidFill>
                        <a:srgbClr val="092149"/>
                      </a:solidFill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5EE7BE5-BAE8-E67B-5F73-9E13F7AF6D85}"/>
                      </a:ext>
                    </a:extLst>
                  </p:cNvPr>
                  <p:cNvSpPr/>
                  <p:nvPr/>
                </p:nvSpPr>
                <p:spPr>
                  <a:xfrm>
                    <a:off x="3785047" y="1508858"/>
                    <a:ext cx="1143904" cy="646331"/>
                  </a:xfrm>
                  <a:prstGeom prst="rect">
                    <a:avLst/>
                  </a:prstGeom>
                </p:spPr>
                <p:txBody>
                  <a:bodyPr wrap="none" rIns="0" anchor="ctr">
                    <a:spAutoFit/>
                  </a:bodyPr>
                  <a:lstStyle/>
                  <a:p>
                    <a:pPr lvl="0" algn="ctr"/>
                    <a:r>
                      <a:rPr lang="en-US" sz="3600" b="1" dirty="0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2020</a:t>
                    </a:r>
                    <a:endParaRPr lang="en-US" sz="3600" dirty="0">
                      <a:solidFill>
                        <a:srgbClr val="092149"/>
                      </a:solidFill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10FDD3AE-CC5A-3DCE-16DE-A70E6548A7E8}"/>
                      </a:ext>
                    </a:extLst>
                  </p:cNvPr>
                  <p:cNvSpPr/>
                  <p:nvPr/>
                </p:nvSpPr>
                <p:spPr>
                  <a:xfrm>
                    <a:off x="6013197" y="1532611"/>
                    <a:ext cx="1143904" cy="646331"/>
                  </a:xfrm>
                  <a:prstGeom prst="rect">
                    <a:avLst/>
                  </a:prstGeom>
                </p:spPr>
                <p:txBody>
                  <a:bodyPr wrap="none" rIns="0" anchor="ctr">
                    <a:spAutoFit/>
                  </a:bodyPr>
                  <a:lstStyle/>
                  <a:p>
                    <a:pPr lvl="0" algn="ctr"/>
                    <a:r>
                      <a:rPr lang="en-US" sz="3600" b="1" dirty="0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2022</a:t>
                    </a:r>
                    <a:endParaRPr lang="en-US" sz="3600" dirty="0">
                      <a:solidFill>
                        <a:srgbClr val="092149"/>
                      </a:solidFill>
                    </a:endParaRPr>
                  </a:p>
                </p:txBody>
              </p:sp>
              <p:grpSp>
                <p:nvGrpSpPr>
                  <p:cNvPr id="26" name="Group 116">
                    <a:extLst>
                      <a:ext uri="{FF2B5EF4-FFF2-40B4-BE49-F238E27FC236}">
                        <a16:creationId xmlns:a16="http://schemas.microsoft.com/office/drawing/2014/main" id="{A25C038F-A3DD-9D42-22F7-7CC4045BD4FD}"/>
                      </a:ext>
                    </a:extLst>
                  </p:cNvPr>
                  <p:cNvGrpSpPr/>
                  <p:nvPr/>
                </p:nvGrpSpPr>
                <p:grpSpPr>
                  <a:xfrm>
                    <a:off x="1614408" y="2346210"/>
                    <a:ext cx="1854664" cy="923330"/>
                    <a:chOff x="29345" y="3835212"/>
                    <a:chExt cx="2362106" cy="923330"/>
                  </a:xfrm>
                </p:grpSpPr>
                <p:sp>
                  <p:nvSpPr>
                    <p:cNvPr id="45" name="TextBox 117">
                      <a:extLst>
                        <a:ext uri="{FF2B5EF4-FFF2-40B4-BE49-F238E27FC236}">
                          <a16:creationId xmlns:a16="http://schemas.microsoft.com/office/drawing/2014/main" id="{DE1D0B6A-76D8-F1D8-1210-96C1FF2168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45" y="3847498"/>
                      <a:ext cx="2128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1200" b="1" dirty="0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46" name="TextBox 118">
                      <a:extLst>
                        <a:ext uri="{FF2B5EF4-FFF2-40B4-BE49-F238E27FC236}">
                          <a16:creationId xmlns:a16="http://schemas.microsoft.com/office/drawing/2014/main" id="{9C20F186-8B03-02BE-B943-DC830F6EB7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010" y="3835212"/>
                      <a:ext cx="1984441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n-US" sz="1200" b="1" dirty="0" err="1">
                          <a:solidFill>
                            <a:srgbClr val="09214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Création</a:t>
                      </a:r>
                      <a:endParaRPr lang="en-US" sz="1200" b="1" dirty="0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endParaRPr lang="en-US" sz="9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100" dirty="0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Florian Bernard et Romain </a:t>
                      </a:r>
                      <a:r>
                        <a:rPr lang="en-US" sz="1100" dirty="0" err="1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Leguay</a:t>
                      </a:r>
                      <a:r>
                        <a:rPr lang="en-US" sz="1100" dirty="0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quittent</a:t>
                      </a:r>
                      <a:r>
                        <a:rPr lang="en-US" sz="1100" dirty="0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l’INRIA</a:t>
                      </a:r>
                      <a:r>
                        <a:rPr lang="en-US" sz="1100" dirty="0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 pour </a:t>
                      </a:r>
                      <a:r>
                        <a:rPr lang="en-US" sz="1100" dirty="0" err="1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créer</a:t>
                      </a:r>
                      <a:r>
                        <a:rPr lang="en-US" sz="1100" dirty="0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Nurea</a:t>
                      </a:r>
                      <a:endParaRPr lang="en-US" sz="11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3" name="TextBox 120">
                    <a:extLst>
                      <a:ext uri="{FF2B5EF4-FFF2-40B4-BE49-F238E27FC236}">
                        <a16:creationId xmlns:a16="http://schemas.microsoft.com/office/drawing/2014/main" id="{380CA99D-BB56-1BF3-33CE-4E79024A4550}"/>
                      </a:ext>
                    </a:extLst>
                  </p:cNvPr>
                  <p:cNvSpPr txBox="1"/>
                  <p:nvPr/>
                </p:nvSpPr>
                <p:spPr>
                  <a:xfrm>
                    <a:off x="3655362" y="2321355"/>
                    <a:ext cx="2127307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Premiers </a:t>
                    </a:r>
                    <a:r>
                      <a:rPr lang="en-US" sz="1200" b="1" dirty="0" err="1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utilisateurs</a:t>
                    </a:r>
                    <a:endParaRPr lang="en-US" sz="1200" b="1" dirty="0">
                      <a:solidFill>
                        <a:srgbClr val="092149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  <a:p>
                    <a:endParaRPr lang="en-US" sz="900" dirty="0">
                      <a:solidFill>
                        <a:srgbClr val="7E8C8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  <a:p>
                    <a:r>
                      <a:rPr lang="en-US" sz="11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Le CHU </a:t>
                    </a:r>
                    <a:r>
                      <a:rPr lang="en-US" sz="1100" dirty="0" err="1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Pellegrin</a:t>
                    </a:r>
                    <a:r>
                      <a:rPr lang="en-US" sz="11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1100" dirty="0" err="1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à</a:t>
                    </a:r>
                    <a:r>
                      <a:rPr lang="en-US" sz="11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 Bordeaux et le CHU de Montréal </a:t>
                    </a:r>
                    <a:r>
                      <a:rPr lang="en-US" sz="1100" dirty="0" err="1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sont</a:t>
                    </a:r>
                    <a:r>
                      <a:rPr lang="en-US" sz="11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 les premiers </a:t>
                    </a:r>
                    <a:r>
                      <a:rPr lang="en-US" sz="1100" dirty="0" err="1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utilisateurs</a:t>
                    </a:r>
                    <a:r>
                      <a:rPr lang="en-US" sz="11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 de la solution </a:t>
                    </a:r>
                    <a:r>
                      <a:rPr lang="en-US" sz="1100" dirty="0" err="1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PRAEVAorta</a:t>
                    </a:r>
                    <a:r>
                      <a:rPr lang="en-US" sz="11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rPr>
                      <a:t> </a:t>
                    </a:r>
                  </a:p>
                </p:txBody>
              </p:sp>
              <p:grpSp>
                <p:nvGrpSpPr>
                  <p:cNvPr id="30" name="Group 131">
                    <a:extLst>
                      <a:ext uri="{FF2B5EF4-FFF2-40B4-BE49-F238E27FC236}">
                        <a16:creationId xmlns:a16="http://schemas.microsoft.com/office/drawing/2014/main" id="{4FCDE4D8-BA19-8ED3-6B38-B6A497ECDDD8}"/>
                      </a:ext>
                    </a:extLst>
                  </p:cNvPr>
                  <p:cNvGrpSpPr/>
                  <p:nvPr/>
                </p:nvGrpSpPr>
                <p:grpSpPr>
                  <a:xfrm>
                    <a:off x="5915302" y="2324525"/>
                    <a:ext cx="2150938" cy="951637"/>
                    <a:chOff x="-671533" y="4594176"/>
                    <a:chExt cx="2739444" cy="951637"/>
                  </a:xfrm>
                </p:grpSpPr>
                <p:sp>
                  <p:nvSpPr>
                    <p:cNvPr id="41" name="TextBox 132">
                      <a:extLst>
                        <a:ext uri="{FF2B5EF4-FFF2-40B4-BE49-F238E27FC236}">
                          <a16:creationId xmlns:a16="http://schemas.microsoft.com/office/drawing/2014/main" id="{D23BA57C-E1F6-C670-0E86-C9BEFBBFB2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671533" y="4594176"/>
                      <a:ext cx="21282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42" name="TextBox 133">
                      <a:extLst>
                        <a:ext uri="{FF2B5EF4-FFF2-40B4-BE49-F238E27FC236}">
                          <a16:creationId xmlns:a16="http://schemas.microsoft.com/office/drawing/2014/main" id="{015AD4EC-6D2E-F19F-4AC5-5412F82605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641436" y="4622483"/>
                      <a:ext cx="2709347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n-US" sz="1200" b="1" dirty="0">
                          <a:solidFill>
                            <a:srgbClr val="2D3E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Levée de fond</a:t>
                      </a:r>
                    </a:p>
                    <a:p>
                      <a:pPr algn="just"/>
                      <a:endParaRPr lang="fr-FR" sz="900" dirty="0">
                        <a:solidFill>
                          <a:srgbClr val="092149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100" dirty="0">
                          <a:solidFill>
                            <a:srgbClr val="092149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Levée de fond de 1 million d’euros pour recruter de nouvelles ressources commerciales et techniques</a:t>
                      </a:r>
                    </a:p>
                  </p:txBody>
                </p:sp>
              </p:grp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B919E16B-81CE-9089-95A9-4DD419A97DC9}"/>
                      </a:ext>
                    </a:extLst>
                  </p:cNvPr>
                  <p:cNvSpPr/>
                  <p:nvPr/>
                </p:nvSpPr>
                <p:spPr>
                  <a:xfrm>
                    <a:off x="8089871" y="1519443"/>
                    <a:ext cx="1143904" cy="646331"/>
                  </a:xfrm>
                  <a:prstGeom prst="rect">
                    <a:avLst/>
                  </a:prstGeom>
                </p:spPr>
                <p:txBody>
                  <a:bodyPr wrap="none" rIns="0" anchor="ctr">
                    <a:spAutoFit/>
                  </a:bodyPr>
                  <a:lstStyle/>
                  <a:p>
                    <a:pPr lvl="0" algn="ctr"/>
                    <a:r>
                      <a:rPr lang="en-US" sz="3600" b="1" dirty="0">
                        <a:solidFill>
                          <a:srgbClr val="09214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2023</a:t>
                    </a:r>
                    <a:endParaRPr lang="en-US" sz="3600" dirty="0">
                      <a:solidFill>
                        <a:srgbClr val="092149"/>
                      </a:solidFill>
                    </a:endParaRPr>
                  </a:p>
                </p:txBody>
              </p:sp>
              <p:grpSp>
                <p:nvGrpSpPr>
                  <p:cNvPr id="34" name="Group 131">
                    <a:extLst>
                      <a:ext uri="{FF2B5EF4-FFF2-40B4-BE49-F238E27FC236}">
                        <a16:creationId xmlns:a16="http://schemas.microsoft.com/office/drawing/2014/main" id="{F5394CF7-E5AB-941C-B74C-4AD4F9019521}"/>
                      </a:ext>
                    </a:extLst>
                  </p:cNvPr>
                  <p:cNvGrpSpPr/>
                  <p:nvPr/>
                </p:nvGrpSpPr>
                <p:grpSpPr>
                  <a:xfrm>
                    <a:off x="7922770" y="2358542"/>
                    <a:ext cx="1940002" cy="923330"/>
                    <a:chOff x="-941164" y="4973773"/>
                    <a:chExt cx="2470794" cy="923330"/>
                  </a:xfrm>
                </p:grpSpPr>
                <p:sp>
                  <p:nvSpPr>
                    <p:cNvPr id="36" name="TextBox 132">
                      <a:extLst>
                        <a:ext uri="{FF2B5EF4-FFF2-40B4-BE49-F238E27FC236}">
                          <a16:creationId xmlns:a16="http://schemas.microsoft.com/office/drawing/2014/main" id="{904639E9-2DFA-9E44-DB5A-5B573B15EF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941164" y="5019861"/>
                      <a:ext cx="2128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  <p:sp>
                  <p:nvSpPr>
                    <p:cNvPr id="37" name="TextBox 133">
                      <a:extLst>
                        <a:ext uri="{FF2B5EF4-FFF2-40B4-BE49-F238E27FC236}">
                          <a16:creationId xmlns:a16="http://schemas.microsoft.com/office/drawing/2014/main" id="{0103392F-6B88-5C02-2851-C68398E39C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830704" y="4973773"/>
                      <a:ext cx="2360334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n-US" sz="1200" b="1" dirty="0" err="1">
                          <a:solidFill>
                            <a:srgbClr val="2D3E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Marquage</a:t>
                      </a:r>
                      <a:r>
                        <a:rPr lang="en-US" sz="1200" b="1" dirty="0">
                          <a:solidFill>
                            <a:srgbClr val="2D3E5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CE 2b (MDR)</a:t>
                      </a:r>
                    </a:p>
                    <a:p>
                      <a:pPr algn="just"/>
                      <a:endParaRPr lang="fr-FR" sz="900" dirty="0">
                        <a:solidFill>
                          <a:srgbClr val="092149"/>
                        </a:solidFill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fr-FR" sz="1100" dirty="0">
                          <a:solidFill>
                            <a:srgbClr val="092149"/>
                          </a:solidFill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PRAEVAorta®2 est approuvé pour la vente en routine clinique en Europe</a:t>
                      </a:r>
                      <a:endParaRPr lang="en-US" sz="1100" dirty="0">
                        <a:solidFill>
                          <a:srgbClr val="092149"/>
                        </a:solidFill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p:txBody>
                </p:sp>
              </p:grpSp>
            </p:grp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F08CB30-7AF2-FFFA-9A89-5254EFEAF43B}"/>
                    </a:ext>
                  </a:extLst>
                </p:cNvPr>
                <p:cNvSpPr/>
                <p:nvPr/>
              </p:nvSpPr>
              <p:spPr>
                <a:xfrm>
                  <a:off x="9726909" y="1004514"/>
                  <a:ext cx="1143904" cy="646331"/>
                </a:xfrm>
                <a:prstGeom prst="rect">
                  <a:avLst/>
                </a:prstGeom>
              </p:spPr>
              <p:txBody>
                <a:bodyPr wrap="none" rIns="0" anchor="ctr">
                  <a:spAutoFit/>
                </a:bodyPr>
                <a:lstStyle/>
                <a:p>
                  <a:pPr lvl="0" algn="ctr"/>
                  <a:r>
                    <a:rPr lang="en-US" sz="3600" b="1" dirty="0">
                      <a:solidFill>
                        <a:srgbClr val="092149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2024</a:t>
                  </a:r>
                  <a:endParaRPr lang="en-US" sz="3600" dirty="0">
                    <a:solidFill>
                      <a:srgbClr val="092149"/>
                    </a:solidFill>
                  </a:endParaRPr>
                </a:p>
              </p:txBody>
            </p:sp>
          </p:grpSp>
          <p:sp>
            <p:nvSpPr>
              <p:cNvPr id="62" name="TextBox 133">
                <a:extLst>
                  <a:ext uri="{FF2B5EF4-FFF2-40B4-BE49-F238E27FC236}">
                    <a16:creationId xmlns:a16="http://schemas.microsoft.com/office/drawing/2014/main" id="{91DABA58-0487-5FDD-883C-4B02DE393245}"/>
                  </a:ext>
                </a:extLst>
              </p:cNvPr>
              <p:cNvSpPr txBox="1"/>
              <p:nvPr/>
            </p:nvSpPr>
            <p:spPr>
              <a:xfrm>
                <a:off x="9599053" y="1779136"/>
                <a:ext cx="227693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 err="1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Déploiement</a:t>
                </a:r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commercial</a:t>
                </a:r>
              </a:p>
              <a:p>
                <a:pPr algn="just"/>
                <a:endParaRPr lang="fr-FR" sz="900" dirty="0">
                  <a:solidFill>
                    <a:srgbClr val="092149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fr-FR" sz="1100" dirty="0">
                    <a:solidFill>
                      <a:srgbClr val="092149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PRAEVAorta®2 est utilisé par plus de 20 clients à travers le monde</a:t>
                </a:r>
                <a:endParaRPr lang="en-US" sz="1100" dirty="0">
                  <a:solidFill>
                    <a:srgbClr val="092149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54883881-5518-82F1-EA27-E06A04B719E7}"/>
                </a:ext>
              </a:extLst>
            </p:cNvPr>
            <p:cNvCxnSpPr/>
            <p:nvPr/>
          </p:nvCxnSpPr>
          <p:spPr>
            <a:xfrm>
              <a:off x="3420094" y="1667527"/>
              <a:ext cx="0" cy="104432"/>
            </a:xfrm>
            <a:prstGeom prst="line">
              <a:avLst/>
            </a:prstGeom>
            <a:ln w="76200">
              <a:solidFill>
                <a:srgbClr val="0921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7AFDF810-0E6A-01D0-2854-B5DB5012E9FA}"/>
                </a:ext>
              </a:extLst>
            </p:cNvPr>
            <p:cNvCxnSpPr>
              <a:cxnSpLocks/>
            </p:cNvCxnSpPr>
            <p:nvPr/>
          </p:nvCxnSpPr>
          <p:spPr>
            <a:xfrm>
              <a:off x="5911932" y="1665546"/>
              <a:ext cx="0" cy="104432"/>
            </a:xfrm>
            <a:prstGeom prst="line">
              <a:avLst/>
            </a:prstGeom>
            <a:ln w="76200">
              <a:solidFill>
                <a:srgbClr val="0921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5DBAEC92-5A15-0301-FCF4-34476456AD12}"/>
                </a:ext>
              </a:extLst>
            </p:cNvPr>
            <p:cNvCxnSpPr>
              <a:cxnSpLocks/>
            </p:cNvCxnSpPr>
            <p:nvPr/>
          </p:nvCxnSpPr>
          <p:spPr>
            <a:xfrm>
              <a:off x="8201890" y="1663568"/>
              <a:ext cx="0" cy="104432"/>
            </a:xfrm>
            <a:prstGeom prst="line">
              <a:avLst/>
            </a:prstGeom>
            <a:ln w="76200">
              <a:solidFill>
                <a:srgbClr val="0921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5FF229A5-D16A-4C4B-8392-D4F6122D51EC}"/>
                </a:ext>
              </a:extLst>
            </p:cNvPr>
            <p:cNvCxnSpPr>
              <a:cxnSpLocks/>
            </p:cNvCxnSpPr>
            <p:nvPr/>
          </p:nvCxnSpPr>
          <p:spPr>
            <a:xfrm>
              <a:off x="10313721" y="1661588"/>
              <a:ext cx="0" cy="104432"/>
            </a:xfrm>
            <a:prstGeom prst="line">
              <a:avLst/>
            </a:prstGeom>
            <a:ln w="76200">
              <a:solidFill>
                <a:srgbClr val="0921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Graphique 92" descr="Hôpital contour">
            <a:extLst>
              <a:ext uri="{FF2B5EF4-FFF2-40B4-BE49-F238E27FC236}">
                <a16:creationId xmlns:a16="http://schemas.microsoft.com/office/drawing/2014/main" id="{78A79815-343F-7D96-BB07-8532C0E19F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9501" y="3293081"/>
            <a:ext cx="727904" cy="727904"/>
          </a:xfrm>
          <a:prstGeom prst="rect">
            <a:avLst/>
          </a:prstGeom>
        </p:spPr>
      </p:pic>
      <p:pic>
        <p:nvPicPr>
          <p:cNvPr id="95" name="Graphique 94" descr="Balance de la justice contour">
            <a:extLst>
              <a:ext uri="{FF2B5EF4-FFF2-40B4-BE49-F238E27FC236}">
                <a16:creationId xmlns:a16="http://schemas.microsoft.com/office/drawing/2014/main" id="{BA34BAAF-9999-5FB9-ABEA-4C2BBD06F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6753" y="3242443"/>
            <a:ext cx="727904" cy="727904"/>
          </a:xfrm>
          <a:prstGeom prst="rect">
            <a:avLst/>
          </a:prstGeom>
        </p:spPr>
      </p:pic>
      <p:pic>
        <p:nvPicPr>
          <p:cNvPr id="97" name="Graphique 96" descr="Programmatrice contour">
            <a:extLst>
              <a:ext uri="{FF2B5EF4-FFF2-40B4-BE49-F238E27FC236}">
                <a16:creationId xmlns:a16="http://schemas.microsoft.com/office/drawing/2014/main" id="{1734C460-62B1-83CA-00A0-E28127E6B5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672" y="3269331"/>
            <a:ext cx="727904" cy="7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1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0171CBE-5987-BB90-6FD1-8A01502EF07A}"/>
              </a:ext>
            </a:extLst>
          </p:cNvPr>
          <p:cNvSpPr/>
          <p:nvPr/>
        </p:nvSpPr>
        <p:spPr>
          <a:xfrm>
            <a:off x="319189" y="2892016"/>
            <a:ext cx="7878880" cy="1541907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0A2249"/>
                </a:solidFill>
              </a:rPr>
              <a:t>Etape 2: Identification automatique des branches et des zones aortiques </a:t>
            </a:r>
            <a:r>
              <a:rPr lang="fr-FR" sz="1000" b="1" dirty="0">
                <a:solidFill>
                  <a:srgbClr val="0A2249"/>
                </a:solidFill>
              </a:rPr>
              <a:t>(1)</a:t>
            </a:r>
            <a:endParaRPr lang="fr-FR" sz="1400" b="1" dirty="0">
              <a:solidFill>
                <a:srgbClr val="0A2249"/>
              </a:solidFill>
            </a:endParaRPr>
          </a:p>
          <a:p>
            <a:pPr marL="0" indent="0">
              <a:buNone/>
            </a:pPr>
            <a:endParaRPr lang="fr-FR" sz="1400" b="1" dirty="0">
              <a:solidFill>
                <a:srgbClr val="0A22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A2249"/>
                </a:solidFill>
              </a:rPr>
              <a:t>Identification des </a:t>
            </a:r>
            <a:r>
              <a:rPr lang="fr-FR" sz="1400" b="1" dirty="0">
                <a:solidFill>
                  <a:srgbClr val="3785F7"/>
                </a:solidFill>
              </a:rPr>
              <a:t>artères viscérales </a:t>
            </a:r>
            <a:r>
              <a:rPr lang="fr-FR" sz="1400" dirty="0">
                <a:solidFill>
                  <a:srgbClr val="0A2249"/>
                </a:solidFill>
              </a:rPr>
              <a:t>(rénales, tronc céliaque, mésentériques…)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A2249"/>
                </a:solidFill>
              </a:rPr>
              <a:t>Définition des </a:t>
            </a:r>
            <a:r>
              <a:rPr lang="fr-FR" sz="1400" b="1" dirty="0">
                <a:solidFill>
                  <a:srgbClr val="3785F7"/>
                </a:solidFill>
              </a:rPr>
              <a:t>zones anatomiques </a:t>
            </a:r>
            <a:r>
              <a:rPr lang="fr-FR" sz="1400" dirty="0">
                <a:solidFill>
                  <a:srgbClr val="0A2249"/>
                </a:solidFill>
              </a:rPr>
              <a:t>de l’aorte (</a:t>
            </a:r>
            <a:r>
              <a:rPr lang="fr-FR" sz="1400" dirty="0" err="1">
                <a:solidFill>
                  <a:srgbClr val="0A2249"/>
                </a:solidFill>
              </a:rPr>
              <a:t>infrarénale</a:t>
            </a:r>
            <a:r>
              <a:rPr lang="fr-FR" sz="1400" dirty="0">
                <a:solidFill>
                  <a:srgbClr val="0A2249"/>
                </a:solidFill>
              </a:rPr>
              <a:t>, thoracique, bifurcation </a:t>
            </a:r>
            <a:r>
              <a:rPr lang="fr-FR" sz="1400" dirty="0" err="1">
                <a:solidFill>
                  <a:srgbClr val="0A2249"/>
                </a:solidFill>
              </a:rPr>
              <a:t>illiaque</a:t>
            </a:r>
            <a:r>
              <a:rPr lang="fr-FR" sz="1400" dirty="0">
                <a:solidFill>
                  <a:srgbClr val="0A2249"/>
                </a:solidFill>
              </a:rPr>
              <a:t>…)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56C5A4F-8FFA-54E0-6893-D22CC66AD3EE}"/>
              </a:ext>
            </a:extLst>
          </p:cNvPr>
          <p:cNvSpPr/>
          <p:nvPr/>
        </p:nvSpPr>
        <p:spPr>
          <a:xfrm>
            <a:off x="319189" y="4623614"/>
            <a:ext cx="7878880" cy="1541907"/>
          </a:xfrm>
          <a:prstGeom prst="roundRect">
            <a:avLst>
              <a:gd name="adj" fmla="val 5371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sz="1400" b="1" dirty="0">
                <a:solidFill>
                  <a:srgbClr val="0A2249"/>
                </a:solidFill>
              </a:rPr>
              <a:t>Etape 3: Extraction automatique des valeurs géométriques </a:t>
            </a:r>
          </a:p>
          <a:p>
            <a:pPr marL="0" indent="0">
              <a:buNone/>
            </a:pPr>
            <a:endParaRPr lang="fr-FR" sz="1400" b="1" dirty="0">
              <a:solidFill>
                <a:srgbClr val="0A22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92149"/>
                </a:solidFill>
              </a:rPr>
              <a:t>Extraction des </a:t>
            </a:r>
            <a:r>
              <a:rPr lang="fr-FR" sz="1400" dirty="0">
                <a:solidFill>
                  <a:srgbClr val="0A2249"/>
                </a:solidFill>
              </a:rPr>
              <a:t>paramètres géométriques (</a:t>
            </a:r>
            <a:r>
              <a:rPr lang="fr-FR" sz="1400" b="1" dirty="0">
                <a:solidFill>
                  <a:srgbClr val="3785F7"/>
                </a:solidFill>
              </a:rPr>
              <a:t>diamètres, volumes, longueurs, angles</a:t>
            </a:r>
            <a:r>
              <a:rPr lang="fr-FR" sz="1400" dirty="0">
                <a:solidFill>
                  <a:srgbClr val="0A2249"/>
                </a:solidFill>
              </a:rPr>
              <a:t>…) des différentes zones de l’aorte et de ses principales 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3785F7"/>
                </a:solidFill>
              </a:rPr>
              <a:t>+ de 500</a:t>
            </a:r>
            <a:r>
              <a:rPr lang="fr-FR" sz="1400" dirty="0">
                <a:solidFill>
                  <a:srgbClr val="0A2249"/>
                </a:solidFill>
              </a:rPr>
              <a:t> paramètres géométriques par patient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C782D10-D4F5-BE2B-6077-1B0A0CC15659}"/>
              </a:ext>
            </a:extLst>
          </p:cNvPr>
          <p:cNvSpPr/>
          <p:nvPr/>
        </p:nvSpPr>
        <p:spPr>
          <a:xfrm>
            <a:off x="319189" y="1341431"/>
            <a:ext cx="7878880" cy="1332603"/>
          </a:xfrm>
          <a:prstGeom prst="roundRect">
            <a:avLst>
              <a:gd name="adj" fmla="val 9043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fr-FR" sz="1400" b="1" dirty="0">
                <a:solidFill>
                  <a:srgbClr val="0A2249"/>
                </a:solidFill>
              </a:rPr>
              <a:t>Etape 1: Segmentation automatisée de l’aorte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400" b="1" dirty="0">
              <a:solidFill>
                <a:srgbClr val="0A2249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92149"/>
                </a:solidFill>
              </a:rPr>
              <a:t>3 labels systématiquement identifiés  : </a:t>
            </a:r>
            <a:r>
              <a:rPr lang="fr-FR" sz="1400" b="1" dirty="0">
                <a:solidFill>
                  <a:srgbClr val="3785F7"/>
                </a:solidFill>
              </a:rPr>
              <a:t>Lumen, thrombus, calcification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92149"/>
                </a:solidFill>
              </a:rPr>
              <a:t>Entrainé sur des images </a:t>
            </a:r>
            <a:r>
              <a:rPr lang="fr-FR" sz="1400" b="1" dirty="0">
                <a:solidFill>
                  <a:srgbClr val="3785F7"/>
                </a:solidFill>
              </a:rPr>
              <a:t>contrastées</a:t>
            </a:r>
            <a:r>
              <a:rPr lang="fr-FR" sz="1400" dirty="0">
                <a:solidFill>
                  <a:srgbClr val="092149"/>
                </a:solidFill>
              </a:rPr>
              <a:t> ou </a:t>
            </a:r>
            <a:r>
              <a:rPr lang="fr-FR" sz="1400" b="1" dirty="0">
                <a:solidFill>
                  <a:srgbClr val="3785F7"/>
                </a:solidFill>
              </a:rPr>
              <a:t>non contrastées</a:t>
            </a:r>
            <a:endParaRPr lang="fr-FR" sz="1400" dirty="0">
              <a:solidFill>
                <a:srgbClr val="092149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ADC81FE-9645-924E-A810-9EC299AD9E8B}"/>
              </a:ext>
            </a:extLst>
          </p:cNvPr>
          <p:cNvSpPr txBox="1">
            <a:spLocks/>
          </p:cNvSpPr>
          <p:nvPr/>
        </p:nvSpPr>
        <p:spPr>
          <a:xfrm>
            <a:off x="838200" y="2367765"/>
            <a:ext cx="5992906" cy="258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07D5E9-5182-98B9-586E-F56145B25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07" y="1382160"/>
            <a:ext cx="2812504" cy="4894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8C5322-9CB3-6B41-CAD4-91AFC160F994}"/>
              </a:ext>
            </a:extLst>
          </p:cNvPr>
          <p:cNvSpPr txBox="1"/>
          <p:nvPr/>
        </p:nvSpPr>
        <p:spPr>
          <a:xfrm>
            <a:off x="0" y="6479809"/>
            <a:ext cx="92458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branch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detection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arterial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abdominal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aortic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segmentation (2022, Med Biol Eng Comput)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06D8A87-9351-8372-3CDA-E8B382ED9A74}"/>
              </a:ext>
            </a:extLst>
          </p:cNvPr>
          <p:cNvGrpSpPr/>
          <p:nvPr/>
        </p:nvGrpSpPr>
        <p:grpSpPr>
          <a:xfrm>
            <a:off x="0" y="0"/>
            <a:ext cx="12192000" cy="895662"/>
            <a:chOff x="0" y="0"/>
            <a:chExt cx="12192000" cy="895662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C655001-9407-56BE-18A7-C2C600848E78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2A10D8-2263-9A16-0005-D0127FA7AE19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B82548F-BE0A-1CE5-A4BA-FAA5CC28A1CC}"/>
                  </a:ext>
                </a:extLst>
              </p:cNvPr>
              <p:cNvSpPr txBox="1"/>
              <p:nvPr/>
            </p:nvSpPr>
            <p:spPr>
              <a:xfrm>
                <a:off x="1812357" y="1570054"/>
                <a:ext cx="8838733" cy="7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000" b="1" dirty="0" err="1">
                    <a:solidFill>
                      <a:schemeClr val="bg1"/>
                    </a:solidFill>
                    <a:latin typeface="+mn-lt"/>
                  </a:rPr>
                  <a:t>PRAEVAorta</a:t>
                </a:r>
                <a:r>
                  <a:rPr lang="fr-FR" sz="2000" b="1" dirty="0">
                    <a:solidFill>
                      <a:schemeClr val="bg1"/>
                    </a:solidFill>
                    <a:latin typeface="+mn-lt"/>
                  </a:rPr>
                  <a:t>® 2: un logiciel de mesure 100% automatique</a:t>
                </a:r>
                <a:endParaRPr lang="fr-FR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5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D9BA2D42-8D29-CC29-9F00-4300FF00D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Nurea - Bordeaux Technowest">
              <a:extLst>
                <a:ext uri="{FF2B5EF4-FFF2-40B4-BE49-F238E27FC236}">
                  <a16:creationId xmlns:a16="http://schemas.microsoft.com/office/drawing/2014/main" id="{968BCFB1-6745-2227-D504-28BBA2864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51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A14ACF98-3E67-7F5C-598A-6DB1AF43620A}"/>
              </a:ext>
            </a:extLst>
          </p:cNvPr>
          <p:cNvGrpSpPr/>
          <p:nvPr/>
        </p:nvGrpSpPr>
        <p:grpSpPr>
          <a:xfrm>
            <a:off x="0" y="0"/>
            <a:ext cx="12192000" cy="895662"/>
            <a:chOff x="0" y="0"/>
            <a:chExt cx="12192000" cy="89566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F855B07-9BDE-80DF-394F-C93A5E122BD7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49E836-204B-0922-644D-6C71314022F9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1272E08-8353-D5A6-E0BD-1BE922338FE7}"/>
                  </a:ext>
                </a:extLst>
              </p:cNvPr>
              <p:cNvSpPr txBox="1"/>
              <p:nvPr/>
            </p:nvSpPr>
            <p:spPr>
              <a:xfrm>
                <a:off x="1676631" y="1408397"/>
                <a:ext cx="8838733" cy="1250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000" b="1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Objectif #1: standardisation des mesures aortiques pour toutes les étapes du parcours patient</a:t>
                </a:r>
                <a:endParaRPr lang="fr-FR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77148CEE-EF7B-79CF-68FC-51E8A97C0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Nurea - Bordeaux Technowest">
              <a:extLst>
                <a:ext uri="{FF2B5EF4-FFF2-40B4-BE49-F238E27FC236}">
                  <a16:creationId xmlns:a16="http://schemas.microsoft.com/office/drawing/2014/main" id="{5CF7048E-1964-6701-750F-53927F2CA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 1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884EA366-D3F5-A397-CDAC-8642B1017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78"/>
          <a:stretch/>
        </p:blipFill>
        <p:spPr>
          <a:xfrm>
            <a:off x="247061" y="2344056"/>
            <a:ext cx="3564662" cy="3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A2DC13-6E39-7787-496B-025C3D94C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59"/>
          <a:stretch/>
        </p:blipFill>
        <p:spPr>
          <a:xfrm>
            <a:off x="4668064" y="2344056"/>
            <a:ext cx="3514128" cy="3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ignalisation droite 13">
            <a:extLst>
              <a:ext uri="{FF2B5EF4-FFF2-40B4-BE49-F238E27FC236}">
                <a16:creationId xmlns:a16="http://schemas.microsoft.com/office/drawing/2014/main" id="{DE33CD15-FE60-69B4-6DF9-373654D0A1E5}"/>
              </a:ext>
            </a:extLst>
          </p:cNvPr>
          <p:cNvSpPr/>
          <p:nvPr/>
        </p:nvSpPr>
        <p:spPr>
          <a:xfrm>
            <a:off x="4072979" y="3840840"/>
            <a:ext cx="333829" cy="257630"/>
          </a:xfrm>
          <a:prstGeom prst="homePlate">
            <a:avLst/>
          </a:prstGeom>
          <a:solidFill>
            <a:srgbClr val="3785F7"/>
          </a:solidFill>
          <a:ln>
            <a:solidFill>
              <a:srgbClr val="3785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156A0A38-EE00-C747-DE69-90420E3C0F10}"/>
              </a:ext>
            </a:extLst>
          </p:cNvPr>
          <p:cNvSpPr/>
          <p:nvPr/>
        </p:nvSpPr>
        <p:spPr>
          <a:xfrm>
            <a:off x="8447678" y="3840840"/>
            <a:ext cx="333829" cy="257630"/>
          </a:xfrm>
          <a:prstGeom prst="homePlate">
            <a:avLst/>
          </a:prstGeom>
          <a:solidFill>
            <a:srgbClr val="3785F7"/>
          </a:solidFill>
          <a:ln>
            <a:solidFill>
              <a:srgbClr val="3785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7F3CA2-3AC1-2BDA-F871-4154035B21BF}"/>
              </a:ext>
            </a:extLst>
          </p:cNvPr>
          <p:cNvSpPr txBox="1"/>
          <p:nvPr/>
        </p:nvSpPr>
        <p:spPr>
          <a:xfrm>
            <a:off x="1304681" y="1715142"/>
            <a:ext cx="151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3785F7"/>
                </a:solidFill>
              </a:rPr>
              <a:t>Diagnostic</a:t>
            </a:r>
            <a:endParaRPr lang="fr-FR" b="1" dirty="0">
              <a:solidFill>
                <a:srgbClr val="3785F7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B349D0-1B25-4E33-812C-911D80F86921}"/>
              </a:ext>
            </a:extLst>
          </p:cNvPr>
          <p:cNvSpPr txBox="1"/>
          <p:nvPr/>
        </p:nvSpPr>
        <p:spPr>
          <a:xfrm>
            <a:off x="4678713" y="1715141"/>
            <a:ext cx="332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3785F7"/>
                </a:solidFill>
              </a:rPr>
              <a:t>Planification chirurgicale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230E3E-B2A5-1376-4937-D1E431041880}"/>
              </a:ext>
            </a:extLst>
          </p:cNvPr>
          <p:cNvSpPr txBox="1"/>
          <p:nvPr/>
        </p:nvSpPr>
        <p:spPr>
          <a:xfrm>
            <a:off x="9078488" y="1715141"/>
            <a:ext cx="27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3785F7"/>
                </a:solidFill>
              </a:rPr>
              <a:t>Suivi post-</a:t>
            </a:r>
            <a:r>
              <a:rPr lang="fr-FR" sz="2400" b="1" dirty="0" err="1">
                <a:solidFill>
                  <a:srgbClr val="3785F7"/>
                </a:solidFill>
              </a:rPr>
              <a:t>chirugical</a:t>
            </a:r>
            <a:endParaRPr lang="fr-FR" sz="2400" b="1" dirty="0">
              <a:solidFill>
                <a:srgbClr val="3785F7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F17704E-8BF1-E1E5-25B2-94CD2429D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029" y="4111177"/>
            <a:ext cx="2628910" cy="1825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FAA7616-33E6-E1C3-C6A9-62120B3C3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8629" y="2435117"/>
            <a:ext cx="2628909" cy="1529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93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962213D1-4D38-DDC3-A2EB-F76E8BC319A5}"/>
              </a:ext>
            </a:extLst>
          </p:cNvPr>
          <p:cNvSpPr txBox="1">
            <a:spLocks/>
          </p:cNvSpPr>
          <p:nvPr/>
        </p:nvSpPr>
        <p:spPr>
          <a:xfrm>
            <a:off x="250563" y="1601461"/>
            <a:ext cx="4899872" cy="5144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Comparaison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entre </a:t>
            </a: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mesure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automatique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 </a:t>
            </a: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mesure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manuelle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du </a:t>
            </a: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Dmax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 AAA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100 scanners pre-op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mesurés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 PRAEVAorta®2 et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comparés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aux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mesures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manuelles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effectuées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 des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chirugiens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seniors / juniors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fr-FR" sz="1600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3785F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Forte correlation </a:t>
            </a:r>
            <a:r>
              <a:rPr kumimoji="0" lang="en-US" altLang="fr-FR" sz="1600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entre le </a:t>
            </a:r>
            <a:r>
              <a:rPr kumimoji="0" lang="en-US" altLang="fr-FR" sz="1600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logiciel</a:t>
            </a:r>
            <a:r>
              <a:rPr kumimoji="0" lang="en-US" altLang="fr-FR" sz="1600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 les </a:t>
            </a:r>
            <a:r>
              <a:rPr kumimoji="0" lang="en-US" altLang="fr-FR" sz="1600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mesures</a:t>
            </a:r>
            <a:r>
              <a:rPr kumimoji="0" lang="en-US" altLang="fr-FR" sz="1600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fr-FR" sz="1600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manuelles</a:t>
            </a:r>
            <a:r>
              <a:rPr kumimoji="0" lang="en-US" altLang="fr-FR" sz="1600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fr-FR" sz="1600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Pearson &gt; 0,90 </a:t>
            </a:r>
            <a:r>
              <a:rPr kumimoji="0" lang="en-US" altLang="fr-FR" sz="1000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(1)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Gain de temps important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+ 90% </a:t>
            </a:r>
            <a:r>
              <a:rPr lang="en-US" altLang="fr-FR" sz="10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(1)</a:t>
            </a:r>
            <a:endParaRPr kumimoji="0" lang="en-US" altLang="fr-FR" sz="1600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F936B3-6D9A-07C5-E3DA-D9B8237CA37C}"/>
              </a:ext>
            </a:extLst>
          </p:cNvPr>
          <p:cNvSpPr/>
          <p:nvPr/>
        </p:nvSpPr>
        <p:spPr>
          <a:xfrm>
            <a:off x="4896267" y="5364383"/>
            <a:ext cx="508336" cy="26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1C63D0C-7756-9F7C-2FF1-829349B328F9}"/>
              </a:ext>
            </a:extLst>
          </p:cNvPr>
          <p:cNvGrpSpPr/>
          <p:nvPr/>
        </p:nvGrpSpPr>
        <p:grpSpPr>
          <a:xfrm>
            <a:off x="0" y="0"/>
            <a:ext cx="12192000" cy="895662"/>
            <a:chOff x="0" y="0"/>
            <a:chExt cx="12192000" cy="89566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872C9D7-5DDD-B0B3-DD9D-9EA85CF4F31A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9C0443E-2558-C329-62DF-B2CB41A70A98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F6D1DF4-5ECC-A4D8-1D70-B749B79871D3}"/>
                  </a:ext>
                </a:extLst>
              </p:cNvPr>
              <p:cNvSpPr txBox="1"/>
              <p:nvPr/>
            </p:nvSpPr>
            <p:spPr>
              <a:xfrm>
                <a:off x="1504307" y="1652065"/>
                <a:ext cx="8838733" cy="706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000" b="1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Diagnostic: standardisation et automatisation de la mesure du </a:t>
                </a:r>
                <a:r>
                  <a:rPr lang="fr-FR" sz="2000" b="1" dirty="0" err="1">
                    <a:solidFill>
                      <a:schemeClr val="bg1"/>
                    </a:solidFill>
                    <a:cs typeface="Calibri" panose="020F0502020204030204" pitchFamily="34" charset="0"/>
                  </a:rPr>
                  <a:t>Dmax</a:t>
                </a:r>
                <a:endParaRPr lang="fr-FR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AA71342D-0F9B-4B16-0F7A-C27BD705D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Nurea - Bordeaux Technowest">
              <a:extLst>
                <a:ext uri="{FF2B5EF4-FFF2-40B4-BE49-F238E27FC236}">
                  <a16:creationId xmlns:a16="http://schemas.microsoft.com/office/drawing/2014/main" id="{608D604D-C1A4-5AB1-49BE-50DA667D0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CE9FC9BE-57C4-1E9F-036E-50E8E59ABF91}"/>
              </a:ext>
            </a:extLst>
          </p:cNvPr>
          <p:cNvSpPr txBox="1"/>
          <p:nvPr/>
        </p:nvSpPr>
        <p:spPr>
          <a:xfrm>
            <a:off x="250563" y="6073170"/>
            <a:ext cx="511660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1.Caradu C,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Spampinato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B,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Vrancianu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AM, Bérard X, Ducasse E.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Fully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automatic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volume segmentation of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infrarenal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abdominal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aortic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aneurysm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computed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tomography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images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with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deep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learning</a:t>
            </a:r>
            <a:r>
              <a:rPr lang="fr-FR" sz="900" dirty="0">
                <a:solidFill>
                  <a:srgbClr val="212121"/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approaches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versus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physician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controlled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manual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segmentation. J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Vasc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Surg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 2021 Jul;74(1):246-256.e6.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doi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10.1016/j.jvs.2020.11.036. Epub 2020 </a:t>
            </a:r>
            <a:r>
              <a:rPr lang="fr-FR" sz="9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Dec</a:t>
            </a:r>
            <a:r>
              <a:rPr lang="fr-FR" sz="9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 9. PMID: 33309556</a:t>
            </a:r>
            <a:r>
              <a:rPr lang="fr-F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.</a:t>
            </a:r>
            <a:endParaRPr lang="fr-FR" dirty="0"/>
          </a:p>
        </p:txBody>
      </p:sp>
      <p:pic>
        <p:nvPicPr>
          <p:cNvPr id="11" name="Image 10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35244DD1-F131-3F43-96CE-9EABB42A0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6691"/>
            <a:ext cx="5845437" cy="50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E6B79D-42BC-F942-96B0-F9A8C58F2B41}"/>
              </a:ext>
            </a:extLst>
          </p:cNvPr>
          <p:cNvSpPr txBox="1"/>
          <p:nvPr/>
        </p:nvSpPr>
        <p:spPr>
          <a:xfrm>
            <a:off x="0" y="6567278"/>
            <a:ext cx="12146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branch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detection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arterial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abdominal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aortic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segmentation (2022, Med Biol Eng Comput)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AD030-FFDC-968B-775A-7E4F074D1D52}"/>
              </a:ext>
            </a:extLst>
          </p:cNvPr>
          <p:cNvSpPr/>
          <p:nvPr/>
        </p:nvSpPr>
        <p:spPr>
          <a:xfrm>
            <a:off x="9864632" y="3193446"/>
            <a:ext cx="315789" cy="22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40BFCE7-0CA6-9223-DD79-7ECFACFC6BF9}"/>
              </a:ext>
            </a:extLst>
          </p:cNvPr>
          <p:cNvGrpSpPr/>
          <p:nvPr/>
        </p:nvGrpSpPr>
        <p:grpSpPr>
          <a:xfrm>
            <a:off x="19753" y="0"/>
            <a:ext cx="12192000" cy="895662"/>
            <a:chOff x="0" y="0"/>
            <a:chExt cx="12192000" cy="89566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DDED7C0-9D51-16DD-08DE-63A1DC8B9756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D91E32-75B1-7774-060D-38CD3E20B55C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17CFCED-8523-6877-D067-FBBFE5F0B5C3}"/>
                  </a:ext>
                </a:extLst>
              </p:cNvPr>
              <p:cNvSpPr txBox="1"/>
              <p:nvPr/>
            </p:nvSpPr>
            <p:spPr>
              <a:xfrm>
                <a:off x="1634259" y="1514185"/>
                <a:ext cx="8838733" cy="81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400" b="1" dirty="0">
                    <a:solidFill>
                      <a:schemeClr val="bg1"/>
                    </a:solidFill>
                    <a:latin typeface="+mn-lt"/>
                  </a:rPr>
                  <a:t>Planning pré-</a:t>
                </a:r>
                <a:r>
                  <a:rPr lang="fr-FR" sz="2400" b="1" dirty="0" err="1">
                    <a:solidFill>
                      <a:schemeClr val="bg1"/>
                    </a:solidFill>
                    <a:latin typeface="+mn-lt"/>
                  </a:rPr>
                  <a:t>chirugical</a:t>
                </a:r>
                <a:r>
                  <a:rPr lang="fr-FR" sz="2400" b="1" dirty="0">
                    <a:solidFill>
                      <a:schemeClr val="bg1"/>
                    </a:solidFill>
                    <a:latin typeface="+mn-lt"/>
                  </a:rPr>
                  <a:t> EVAR</a:t>
                </a:r>
                <a:endParaRPr lang="fr-FR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3D608761-A61E-95B6-FAAB-08F5D3E15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urea - Bordeaux Technowest">
              <a:extLst>
                <a:ext uri="{FF2B5EF4-FFF2-40B4-BE49-F238E27FC236}">
                  <a16:creationId xmlns:a16="http://schemas.microsoft.com/office/drawing/2014/main" id="{5DA0A44E-7F9E-0479-A5C2-F6888BF4F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12678C3D-925C-F9BD-3CEA-6ECF4BF36B05}"/>
              </a:ext>
            </a:extLst>
          </p:cNvPr>
          <p:cNvSpPr txBox="1">
            <a:spLocks/>
          </p:cNvSpPr>
          <p:nvPr/>
        </p:nvSpPr>
        <p:spPr>
          <a:xfrm>
            <a:off x="250563" y="1601461"/>
            <a:ext cx="4899872" cy="5144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Planification </a:t>
            </a: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automatisée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 </a:t>
            </a:r>
            <a:r>
              <a:rPr kumimoji="0" lang="en-US" altLang="fr-FR" sz="2400" b="1" i="0" u="none" strike="noStrike" cap="none" normalizeH="0" baseline="0" dirty="0" err="1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standardisée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rgbClr val="09214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Pré-positionnement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mesures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dans les rapports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Temps de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calcul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&lt; 4mn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Analyse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spécifique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Hostilité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collet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proximal: angle, longueurs,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tortuosité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calcifications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Analyse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accès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illiaques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tortuosité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et % de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sténoses</a:t>
            </a: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fr-FR" sz="1600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fr-FR" sz="1600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 3" descr="Une image contenant texte, diagramme, origami, carte&#10;&#10;Description générée automatiquement">
            <a:extLst>
              <a:ext uri="{FF2B5EF4-FFF2-40B4-BE49-F238E27FC236}">
                <a16:creationId xmlns:a16="http://schemas.microsoft.com/office/drawing/2014/main" id="{A692CF1F-7EFE-3076-297D-B80557C51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711" y="1078995"/>
            <a:ext cx="6511134" cy="54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40BFCE7-0CA6-9223-DD79-7ECFACFC6BF9}"/>
              </a:ext>
            </a:extLst>
          </p:cNvPr>
          <p:cNvGrpSpPr/>
          <p:nvPr/>
        </p:nvGrpSpPr>
        <p:grpSpPr>
          <a:xfrm>
            <a:off x="19753" y="0"/>
            <a:ext cx="12192000" cy="895662"/>
            <a:chOff x="0" y="0"/>
            <a:chExt cx="12192000" cy="89566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DDED7C0-9D51-16DD-08DE-63A1DC8B9756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D91E32-75B1-7774-060D-38CD3E20B55C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17CFCED-8523-6877-D067-FBBFE5F0B5C3}"/>
                  </a:ext>
                </a:extLst>
              </p:cNvPr>
              <p:cNvSpPr txBox="1"/>
              <p:nvPr/>
            </p:nvSpPr>
            <p:spPr>
              <a:xfrm>
                <a:off x="1634259" y="1514185"/>
                <a:ext cx="8838733" cy="81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400" b="1" dirty="0">
                    <a:solidFill>
                      <a:schemeClr val="bg1"/>
                    </a:solidFill>
                    <a:latin typeface="+mn-lt"/>
                  </a:rPr>
                  <a:t>Suivi Post-</a:t>
                </a:r>
                <a:r>
                  <a:rPr lang="fr-FR" sz="2400" b="1" dirty="0" err="1">
                    <a:solidFill>
                      <a:schemeClr val="bg1"/>
                    </a:solidFill>
                    <a:latin typeface="+mn-lt"/>
                  </a:rPr>
                  <a:t>chirugical</a:t>
                </a:r>
                <a:r>
                  <a:rPr lang="fr-FR" sz="2400" b="1" dirty="0">
                    <a:solidFill>
                      <a:schemeClr val="bg1"/>
                    </a:solidFill>
                    <a:latin typeface="+mn-lt"/>
                  </a:rPr>
                  <a:t>: </a:t>
                </a:r>
                <a:r>
                  <a:rPr lang="fr-FR" sz="2400" b="1" dirty="0" err="1">
                    <a:solidFill>
                      <a:schemeClr val="bg1"/>
                    </a:solidFill>
                  </a:rPr>
                  <a:t>D</a:t>
                </a:r>
                <a:r>
                  <a:rPr lang="fr-FR" sz="2400" b="1" dirty="0" err="1">
                    <a:solidFill>
                      <a:schemeClr val="bg1"/>
                    </a:solidFill>
                    <a:latin typeface="+mn-lt"/>
                  </a:rPr>
                  <a:t>max</a:t>
                </a:r>
                <a:r>
                  <a:rPr lang="fr-FR" sz="2400" b="1" dirty="0">
                    <a:solidFill>
                      <a:schemeClr val="bg1"/>
                    </a:solidFill>
                    <a:latin typeface="+mn-lt"/>
                  </a:rPr>
                  <a:t> et volumétrie</a:t>
                </a:r>
                <a:endParaRPr lang="fr-FR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3D608761-A61E-95B6-FAAB-08F5D3E15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urea - Bordeaux Technowest">
              <a:extLst>
                <a:ext uri="{FF2B5EF4-FFF2-40B4-BE49-F238E27FC236}">
                  <a16:creationId xmlns:a16="http://schemas.microsoft.com/office/drawing/2014/main" id="{5DA0A44E-7F9E-0479-A5C2-F6888BF4F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12678C3D-925C-F9BD-3CEA-6ECF4BF36B05}"/>
              </a:ext>
            </a:extLst>
          </p:cNvPr>
          <p:cNvSpPr txBox="1">
            <a:spLocks/>
          </p:cNvSpPr>
          <p:nvPr/>
        </p:nvSpPr>
        <p:spPr>
          <a:xfrm>
            <a:off x="250563" y="1601461"/>
            <a:ext cx="6174074" cy="51448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2400" b="1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Suivi</a:t>
            </a:r>
            <a:r>
              <a:rPr lang="en-US" altLang="fr-FR" sz="2400" b="1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2400" b="1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standardisé</a:t>
            </a:r>
            <a:r>
              <a:rPr lang="en-US" altLang="fr-FR" sz="2400" b="1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</a:t>
            </a:r>
            <a:r>
              <a:rPr lang="en-US" altLang="fr-FR" sz="2400" b="1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diamètre</a:t>
            </a:r>
            <a:r>
              <a:rPr lang="en-US" altLang="fr-FR" sz="2400" b="1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et volume de L’AAA</a:t>
            </a: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L’automatisation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permet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un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accès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facile,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rapide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et reproductible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à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nouveaux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critères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d’évaluation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que le volume (lumen, thrombus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calcification)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études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montrent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corrélation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forte 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entre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l’évolution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Dmax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et du volume 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l’anévrisme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0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(1)</a:t>
            </a: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suivi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diamètres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différentes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zones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anatomiques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l’aorte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permet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évaluation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plus qualitative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son </a:t>
            </a:r>
            <a:r>
              <a:rPr lang="en-US" altLang="fr-FR" sz="16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évolution</a:t>
            </a:r>
            <a:r>
              <a:rPr lang="en-US" altLang="fr-FR" sz="16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expl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collet </a:t>
            </a:r>
            <a:r>
              <a:rPr lang="en-US" altLang="fr-FR" sz="16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proximaux</a:t>
            </a:r>
            <a:r>
              <a:rPr lang="en-US" altLang="fr-FR" sz="16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0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(1)</a:t>
            </a: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altLang="fr-FR" sz="16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fr-FR" sz="1600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8A06C50-4921-F870-010D-15BEBDC072B8}"/>
              </a:ext>
            </a:extLst>
          </p:cNvPr>
          <p:cNvSpPr txBox="1"/>
          <p:nvPr/>
        </p:nvSpPr>
        <p:spPr>
          <a:xfrm>
            <a:off x="250563" y="6529483"/>
            <a:ext cx="1124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1. Données internes</a:t>
            </a:r>
          </a:p>
        </p:txBody>
      </p:sp>
      <p:pic>
        <p:nvPicPr>
          <p:cNvPr id="3" name="Image 2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DA67BA26-6AC4-B864-55A9-E36E5969E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736" y="1384625"/>
            <a:ext cx="3979569" cy="51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1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40BFCE7-0CA6-9223-DD79-7ECFACFC6BF9}"/>
              </a:ext>
            </a:extLst>
          </p:cNvPr>
          <p:cNvGrpSpPr/>
          <p:nvPr/>
        </p:nvGrpSpPr>
        <p:grpSpPr>
          <a:xfrm>
            <a:off x="19753" y="0"/>
            <a:ext cx="12192000" cy="895662"/>
            <a:chOff x="0" y="0"/>
            <a:chExt cx="12192000" cy="89566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DDED7C0-9D51-16DD-08DE-63A1DC8B9756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D91E32-75B1-7774-060D-38CD3E20B55C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17CFCED-8523-6877-D067-FBBFE5F0B5C3}"/>
                  </a:ext>
                </a:extLst>
              </p:cNvPr>
              <p:cNvSpPr txBox="1"/>
              <p:nvPr/>
            </p:nvSpPr>
            <p:spPr>
              <a:xfrm>
                <a:off x="1634259" y="1514185"/>
                <a:ext cx="8838733" cy="81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400" b="1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Le critère volumétrique plus discriminant pour le suivi des AAA</a:t>
                </a:r>
                <a:endParaRPr lang="fr-FR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3D608761-A61E-95B6-FAAB-08F5D3E15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urea - Bordeaux Technowest">
              <a:extLst>
                <a:ext uri="{FF2B5EF4-FFF2-40B4-BE49-F238E27FC236}">
                  <a16:creationId xmlns:a16="http://schemas.microsoft.com/office/drawing/2014/main" id="{5DA0A44E-7F9E-0479-A5C2-F6888BF4F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12678C3D-925C-F9BD-3CEA-6ECF4BF36B05}"/>
              </a:ext>
            </a:extLst>
          </p:cNvPr>
          <p:cNvSpPr txBox="1">
            <a:spLocks/>
          </p:cNvSpPr>
          <p:nvPr/>
        </p:nvSpPr>
        <p:spPr>
          <a:xfrm>
            <a:off x="544236" y="5849071"/>
            <a:ext cx="11605106" cy="895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calcul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volume de </a:t>
            </a:r>
            <a:r>
              <a:rPr lang="en-US" altLang="fr-FR" sz="18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l’anévrisme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montre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sensibilité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plus </a:t>
            </a:r>
            <a:r>
              <a:rPr lang="en-US" altLang="fr-FR" sz="18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élevée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que le </a:t>
            </a:r>
            <a:r>
              <a:rPr lang="en-US" altLang="fr-FR" sz="18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Dmax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dans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l’analyse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suivi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AAA, tant pour la regression (27 patients vs 18) que pour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l’augmentation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(8 patients vs 19) de la taille de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l’anévrisme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1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 2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3FCD95A1-9FD6-AB95-3314-2D9A31A35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6" y="1386137"/>
            <a:ext cx="12100664" cy="43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4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40BFCE7-0CA6-9223-DD79-7ECFACFC6BF9}"/>
              </a:ext>
            </a:extLst>
          </p:cNvPr>
          <p:cNvGrpSpPr/>
          <p:nvPr/>
        </p:nvGrpSpPr>
        <p:grpSpPr>
          <a:xfrm>
            <a:off x="19753" y="0"/>
            <a:ext cx="12192000" cy="895662"/>
            <a:chOff x="0" y="0"/>
            <a:chExt cx="12192000" cy="89566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CDDED7C0-9D51-16DD-08DE-63A1DC8B9756}"/>
                </a:ext>
              </a:extLst>
            </p:cNvPr>
            <p:cNvGrpSpPr/>
            <p:nvPr/>
          </p:nvGrpSpPr>
          <p:grpSpPr>
            <a:xfrm>
              <a:off x="0" y="0"/>
              <a:ext cx="12192000" cy="895662"/>
              <a:chOff x="0" y="1167257"/>
              <a:chExt cx="12192000" cy="15816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D91E32-75B1-7774-060D-38CD3E20B55C}"/>
                  </a:ext>
                </a:extLst>
              </p:cNvPr>
              <p:cNvSpPr/>
              <p:nvPr/>
            </p:nvSpPr>
            <p:spPr>
              <a:xfrm>
                <a:off x="0" y="1167257"/>
                <a:ext cx="12192000" cy="1581636"/>
              </a:xfrm>
              <a:prstGeom prst="rect">
                <a:avLst/>
              </a:prstGeom>
              <a:solidFill>
                <a:srgbClr val="0A224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17CFCED-8523-6877-D067-FBBFE5F0B5C3}"/>
                  </a:ext>
                </a:extLst>
              </p:cNvPr>
              <p:cNvSpPr txBox="1"/>
              <p:nvPr/>
            </p:nvSpPr>
            <p:spPr>
              <a:xfrm>
                <a:off x="1634259" y="1514185"/>
                <a:ext cx="8838733" cy="815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fr-FR" sz="2400" b="1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Suivi post-chirurgical: Aide à la détection des adverses </a:t>
                </a:r>
                <a:r>
                  <a:rPr lang="fr-FR" sz="2400" b="1" dirty="0" err="1">
                    <a:solidFill>
                      <a:schemeClr val="bg1"/>
                    </a:solidFill>
                    <a:cs typeface="Calibri" panose="020F0502020204030204" pitchFamily="34" charset="0"/>
                  </a:rPr>
                  <a:t>events</a:t>
                </a:r>
                <a:endParaRPr lang="fr-FR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7" name="Picture 4" descr="Centre hospitalier universitaire de Bordeaux — Wikipédia">
              <a:extLst>
                <a:ext uri="{FF2B5EF4-FFF2-40B4-BE49-F238E27FC236}">
                  <a16:creationId xmlns:a16="http://schemas.microsoft.com/office/drawing/2014/main" id="{3D608761-A61E-95B6-FAAB-08F5D3E15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2" y="41584"/>
              <a:ext cx="1606993" cy="82504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urea - Bordeaux Technowest">
              <a:extLst>
                <a:ext uri="{FF2B5EF4-FFF2-40B4-BE49-F238E27FC236}">
                  <a16:creationId xmlns:a16="http://schemas.microsoft.com/office/drawing/2014/main" id="{5DA0A44E-7F9E-0479-A5C2-F6888BF4F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247" y="56098"/>
              <a:ext cx="1110342" cy="78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re 1">
            <a:extLst>
              <a:ext uri="{FF2B5EF4-FFF2-40B4-BE49-F238E27FC236}">
                <a16:creationId xmlns:a16="http://schemas.microsoft.com/office/drawing/2014/main" id="{12678C3D-925C-F9BD-3CEA-6ECF4BF36B05}"/>
              </a:ext>
            </a:extLst>
          </p:cNvPr>
          <p:cNvSpPr txBox="1">
            <a:spLocks/>
          </p:cNvSpPr>
          <p:nvPr/>
        </p:nvSpPr>
        <p:spPr>
          <a:xfrm>
            <a:off x="475989" y="1394782"/>
            <a:ext cx="4662068" cy="1336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8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L’evolution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volume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semble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être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predictive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adverses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events (rupture,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endofuites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occlusion, reintervention), avec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majorité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d’événements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survenant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la 1ère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année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0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(1)</a:t>
            </a:r>
            <a:endParaRPr lang="en-US" altLang="fr-FR" sz="1800" dirty="0">
              <a:solidFill>
                <a:srgbClr val="09214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1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20915087-6278-B26D-68EC-185F868F7D0A}"/>
              </a:ext>
            </a:extLst>
          </p:cNvPr>
          <p:cNvSpPr txBox="1">
            <a:spLocks/>
          </p:cNvSpPr>
          <p:nvPr/>
        </p:nvSpPr>
        <p:spPr>
          <a:xfrm>
            <a:off x="7388824" y="1394781"/>
            <a:ext cx="4516926" cy="1336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Développement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module de 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detection </a:t>
            </a:r>
            <a:r>
              <a:rPr lang="en-US" altLang="fr-FR" sz="18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automatisé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en-US" altLang="fr-FR" sz="1800" b="1" dirty="0" err="1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endofuites</a:t>
            </a:r>
            <a:r>
              <a:rPr lang="en-US" altLang="fr-FR" sz="1800" b="1" dirty="0">
                <a:solidFill>
                  <a:srgbClr val="3785F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Premiers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résultats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altLang="fr-FR" sz="1800" dirty="0" err="1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concluants</a:t>
            </a:r>
            <a:r>
              <a:rPr lang="en-US" altLang="fr-FR" sz="1800" dirty="0">
                <a:solidFill>
                  <a:srgbClr val="0921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800" b="1" i="0" u="none" strike="noStrike" cap="none" normalizeH="0" baseline="0" dirty="0">
              <a:ln>
                <a:noFill/>
              </a:ln>
              <a:solidFill>
                <a:srgbClr val="09214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Signalisation droite 33">
            <a:extLst>
              <a:ext uri="{FF2B5EF4-FFF2-40B4-BE49-F238E27FC236}">
                <a16:creationId xmlns:a16="http://schemas.microsoft.com/office/drawing/2014/main" id="{00B3A0E7-A7D7-BBDB-A522-9117C232F408}"/>
              </a:ext>
            </a:extLst>
          </p:cNvPr>
          <p:cNvSpPr/>
          <p:nvPr/>
        </p:nvSpPr>
        <p:spPr>
          <a:xfrm>
            <a:off x="6221093" y="1724917"/>
            <a:ext cx="333829" cy="257630"/>
          </a:xfrm>
          <a:prstGeom prst="homePlate">
            <a:avLst/>
          </a:prstGeom>
          <a:solidFill>
            <a:srgbClr val="3785F7"/>
          </a:solidFill>
          <a:ln>
            <a:solidFill>
              <a:srgbClr val="3785F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77CAF3D-1162-439F-7B4B-053C91885389}"/>
              </a:ext>
            </a:extLst>
          </p:cNvPr>
          <p:cNvSpPr txBox="1"/>
          <p:nvPr/>
        </p:nvSpPr>
        <p:spPr>
          <a:xfrm flipH="1">
            <a:off x="475989" y="6491940"/>
            <a:ext cx="4412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1. Données internes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AC2623-9704-2403-DBFE-2461A46DC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03" y="2881785"/>
            <a:ext cx="11329980" cy="36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34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41930</TotalTime>
  <Words>1173</Words>
  <Application>Microsoft Macintosh PowerPoint</Application>
  <PresentationFormat>Grand écran</PresentationFormat>
  <Paragraphs>138</Paragraphs>
  <Slides>10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Avenir</vt:lpstr>
      <vt:lpstr>Calibri</vt:lpstr>
      <vt:lpstr>Calibri Light</vt:lpstr>
      <vt:lpstr>Gilroy</vt:lpstr>
      <vt:lpstr>Gilroy Bold</vt:lpstr>
      <vt:lpstr>Open Sans</vt:lpstr>
      <vt:lpstr>Raleway</vt:lpstr>
      <vt:lpstr>system-ui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Nurea Soft</dc:title>
  <dc:creator>Donatien Le Liepvre</dc:creator>
  <cp:lastModifiedBy>Donatien Le Liepvre</cp:lastModifiedBy>
  <cp:revision>262</cp:revision>
  <dcterms:created xsi:type="dcterms:W3CDTF">2022-03-31T11:50:08Z</dcterms:created>
  <dcterms:modified xsi:type="dcterms:W3CDTF">2024-04-14T18:23:13Z</dcterms:modified>
</cp:coreProperties>
</file>